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sdx" ContentType="application/vnd.ms-visio.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handoutMasterIdLst>
    <p:handoutMasterId r:id="rId50"/>
  </p:handoutMasterIdLst>
  <p:sldIdLst>
    <p:sldId id="364" r:id="rId2"/>
    <p:sldId id="387" r:id="rId3"/>
    <p:sldId id="258" r:id="rId4"/>
    <p:sldId id="265" r:id="rId5"/>
    <p:sldId id="348" r:id="rId6"/>
    <p:sldId id="388" r:id="rId7"/>
    <p:sldId id="366" r:id="rId8"/>
    <p:sldId id="368" r:id="rId9"/>
    <p:sldId id="302"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06" r:id="rId27"/>
    <p:sldId id="407" r:id="rId28"/>
    <p:sldId id="303" r:id="rId29"/>
    <p:sldId id="390" r:id="rId30"/>
    <p:sldId id="391" r:id="rId31"/>
    <p:sldId id="400" r:id="rId32"/>
    <p:sldId id="392" r:id="rId33"/>
    <p:sldId id="393" r:id="rId34"/>
    <p:sldId id="395" r:id="rId35"/>
    <p:sldId id="396" r:id="rId36"/>
    <p:sldId id="398" r:id="rId37"/>
    <p:sldId id="397" r:id="rId38"/>
    <p:sldId id="399" r:id="rId39"/>
    <p:sldId id="403" r:id="rId40"/>
    <p:sldId id="408" r:id="rId41"/>
    <p:sldId id="409" r:id="rId42"/>
    <p:sldId id="304" r:id="rId43"/>
    <p:sldId id="401" r:id="rId44"/>
    <p:sldId id="402" r:id="rId45"/>
    <p:sldId id="365" r:id="rId46"/>
    <p:sldId id="389" r:id="rId47"/>
    <p:sldId id="324" r:id="rId48"/>
  </p:sldIdLst>
  <p:sldSz cx="12192000" cy="6858000"/>
  <p:notesSz cx="6858000" cy="9144000"/>
  <p:custDataLst>
    <p:tags r:id="rId5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719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02D"/>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78337" autoAdjust="0"/>
  </p:normalViewPr>
  <p:slideViewPr>
    <p:cSldViewPr snapToGrid="0">
      <p:cViewPr varScale="1">
        <p:scale>
          <a:sx n="86" d="100"/>
          <a:sy n="86" d="100"/>
        </p:scale>
        <p:origin x="1626" y="42"/>
      </p:cViewPr>
      <p:guideLst>
        <p:guide orient="horz" pos="2568"/>
        <p:guide pos="7197"/>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tags" Target="tags/tag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10</c:v>
                </c:pt>
                <c:pt idx="1">
                  <c:v>25</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75</c:v>
                </c:pt>
                <c:pt idx="1">
                  <c:v>70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2024/11/19</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1.png>
</file>

<file path=ppt/media/image12.png>
</file>

<file path=ppt/media/image13.png>
</file>

<file path=ppt/media/image130.png>
</file>

<file path=ppt/media/image14.png>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2024/11/19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8849B-15A7-9762-4E37-9532E9FD0F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5DDCE20-A35C-0B8C-1F20-F2974B0F8C0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69C55FD-3773-507E-32CA-C7F71EDEDF8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E0E0A880-A814-805B-4E3F-2FD6EAE78FAE}"/>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3101481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0947087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7187E-C1B5-1ACA-B5BE-D816EFFB52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375CCB-63F7-EE05-45B8-F5333DC2C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179424-342E-3D24-68CD-6803CF91833C}"/>
              </a:ext>
            </a:extLst>
          </p:cNvPr>
          <p:cNvSpPr>
            <a:spLocks noGrp="1"/>
          </p:cNvSpPr>
          <p:nvPr>
            <p:ph type="body" idx="1"/>
          </p:nvPr>
        </p:nvSpPr>
        <p:spPr/>
        <p:txBody>
          <a:bodyPr/>
          <a:lstStyle/>
          <a:p>
            <a:r>
              <a:rPr lang="zh-TW" altLang="en-US" dirty="0"/>
              <a:t>我這邊要介紹是</a:t>
            </a:r>
            <a:r>
              <a:rPr lang="en-US" altLang="zh-TW" dirty="0"/>
              <a:t>NTT</a:t>
            </a:r>
            <a:br>
              <a:rPr lang="en-US" altLang="zh-TW" dirty="0"/>
            </a:br>
            <a:br>
              <a:rPr lang="en-US" altLang="zh-TW" dirty="0"/>
            </a:br>
            <a:r>
              <a:rPr lang="zh-TW" altLang="en-US" dirty="0"/>
              <a:t>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DA698D7-899D-CE82-4B68-1D9AF227F08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375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76C54-2F8A-FE09-2A3B-BD8FCFABB2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8CF87-5D90-07D6-E5B5-FF50F36050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05BDAC-E96D-3F9B-743F-842C36F765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E617167-8629-F67A-E475-0D99F48E43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02221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C2BA4-AFB8-ADBF-0741-21D8D92E31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5AA27B-C8D5-C802-55FD-D9209D981D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E5FCDA-46C8-5CDE-8A05-E10AC0C853F4}"/>
              </a:ext>
            </a:extLst>
          </p:cNvPr>
          <p:cNvSpPr>
            <a:spLocks noGrp="1"/>
          </p:cNvSpPr>
          <p:nvPr>
            <p:ph type="body" idx="1"/>
          </p:nvPr>
        </p:nvSpPr>
        <p:spPr/>
        <p:txBody>
          <a:bodyPr/>
          <a:lstStyle/>
          <a:p>
            <a:r>
              <a:rPr lang="zh-TW" altLang="en-US" b="1" dirty="0"/>
              <a:t>背景說明</a:t>
            </a:r>
            <a:r>
              <a:rPr lang="zh-TW" altLang="en-US" dirty="0"/>
              <a:t>：</a:t>
            </a:r>
            <a:br>
              <a:rPr lang="zh-TW" altLang="en-US" dirty="0"/>
            </a:br>
            <a:r>
              <a:rPr lang="zh-TW" altLang="en-US" dirty="0"/>
              <a:t>考慮整數模數 </a:t>
            </a:r>
            <a:r>
              <a:rPr lang="en-US" altLang="zh-TW" dirty="0"/>
              <a:t>q</a:t>
            </a:r>
            <a:r>
              <a:rPr lang="zh-TW" altLang="en-US" dirty="0"/>
              <a:t>的環 </a:t>
            </a:r>
            <a:r>
              <a:rPr lang="en-US" altLang="zh-TW" dirty="0" err="1"/>
              <a:t>Zq</a:t>
            </a:r>
            <a:r>
              <a:rPr lang="zh-TW" altLang="en-US" dirty="0"/>
              <a:t>其中 </a:t>
            </a:r>
            <a:r>
              <a:rPr lang="en-US" altLang="zh-TW" dirty="0"/>
              <a:t>n−1</a:t>
            </a:r>
            <a:r>
              <a:rPr lang="zh-TW" altLang="en-US" dirty="0"/>
              <a:t>是多項式 </a:t>
            </a:r>
            <a:r>
              <a:rPr lang="en-US" altLang="zh-TW" dirty="0"/>
              <a:t>G(x) </a:t>
            </a:r>
            <a:r>
              <a:rPr lang="zh-TW" altLang="en-US" dirty="0"/>
              <a:t>和 </a:t>
            </a:r>
            <a:r>
              <a:rPr lang="en-US" altLang="zh-TW" dirty="0"/>
              <a:t>H(x) </a:t>
            </a:r>
            <a:r>
              <a:rPr lang="zh-TW" altLang="en-US" dirty="0"/>
              <a:t>次數。該環具有乘法單位元</a:t>
            </a:r>
          </a:p>
          <a:p>
            <a:r>
              <a:rPr lang="zh-TW" altLang="en-US" b="1" dirty="0"/>
              <a:t>定義</a:t>
            </a:r>
            <a:r>
              <a:rPr lang="en-US" altLang="zh-TW" b="1" dirty="0"/>
              <a:t>1</a:t>
            </a:r>
            <a:r>
              <a:rPr lang="zh-TW" altLang="en-US" dirty="0"/>
              <a:t>：</a:t>
            </a:r>
            <a:br>
              <a:rPr lang="zh-TW" altLang="en-US" dirty="0"/>
            </a:br>
            <a:r>
              <a:rPr lang="zh-TW" altLang="en-US" dirty="0"/>
              <a:t>如果數 </a:t>
            </a:r>
            <a:r>
              <a:rPr lang="el-GR" altLang="zh-TW" dirty="0"/>
              <a:t>ω</a:t>
            </a:r>
            <a:r>
              <a:rPr lang="zh-TW" altLang="en-US" dirty="0"/>
              <a:t>滿足以下兩個條件，我們稱 </a:t>
            </a:r>
            <a:r>
              <a:rPr lang="el-GR" altLang="zh-TW" dirty="0"/>
              <a:t>ω</a:t>
            </a:r>
            <a:r>
              <a:rPr lang="zh-TW" altLang="en-US" dirty="0"/>
              <a:t>是 </a:t>
            </a:r>
            <a:r>
              <a:rPr lang="en-US" altLang="zh-TW" dirty="0" err="1"/>
              <a:t>Zq</a:t>
            </a:r>
            <a:r>
              <a:rPr lang="zh-TW" altLang="en-US" dirty="0"/>
              <a:t>中的 </a:t>
            </a:r>
            <a:r>
              <a:rPr lang="zh-TW" altLang="en-US" b="1" dirty="0"/>
              <a:t>原始 </a:t>
            </a:r>
            <a:r>
              <a:rPr lang="en-US" altLang="zh-TW" b="1" dirty="0"/>
              <a:t>n</a:t>
            </a:r>
            <a:r>
              <a:rPr lang="zh-TW" altLang="en-US" b="1" dirty="0"/>
              <a:t>次單位根</a:t>
            </a:r>
            <a:r>
              <a:rPr lang="zh-TW" altLang="en-US" dirty="0"/>
              <a:t>：</a:t>
            </a:r>
          </a:p>
          <a:p>
            <a:pPr>
              <a:buFont typeface="+mj-lt"/>
              <a:buAutoNum type="arabicPeriod"/>
            </a:pPr>
            <a:r>
              <a:rPr lang="el-GR" altLang="zh-TW" dirty="0"/>
              <a:t>ω</a:t>
            </a:r>
            <a:r>
              <a:rPr lang="en-US" altLang="zh-TW" dirty="0"/>
              <a:t>^n≡1mod  q</a:t>
            </a:r>
            <a:r>
              <a:rPr lang="zh-TW" altLang="en-US" dirty="0"/>
              <a:t>：表示 </a:t>
            </a:r>
            <a:r>
              <a:rPr lang="el-GR" altLang="zh-TW" dirty="0"/>
              <a:t>ω</a:t>
            </a:r>
            <a:r>
              <a:rPr lang="zh-TW" altLang="en-US" dirty="0"/>
              <a:t>的 </a:t>
            </a:r>
            <a:r>
              <a:rPr lang="en-US" altLang="zh-TW" dirty="0"/>
              <a:t>n</a:t>
            </a:r>
            <a:r>
              <a:rPr lang="zh-TW" altLang="en-US" dirty="0"/>
              <a:t>次方模 </a:t>
            </a:r>
            <a:r>
              <a:rPr lang="en-US" altLang="zh-TW" dirty="0"/>
              <a:t>q</a:t>
            </a:r>
            <a:r>
              <a:rPr lang="zh-TW" altLang="en-US" dirty="0"/>
              <a:t>等於 </a:t>
            </a:r>
            <a:r>
              <a:rPr lang="en-US" altLang="zh-TW" dirty="0"/>
              <a:t>1</a:t>
            </a:r>
            <a:r>
              <a:rPr lang="zh-TW" altLang="en-US" dirty="0"/>
              <a:t>（滿足 </a:t>
            </a:r>
            <a:r>
              <a:rPr lang="en-US" altLang="zh-TW" dirty="0"/>
              <a:t>n</a:t>
            </a:r>
            <a:r>
              <a:rPr lang="zh-TW" altLang="en-US" dirty="0"/>
              <a:t>次單位根的基本條件）。</a:t>
            </a:r>
          </a:p>
          <a:p>
            <a:pPr>
              <a:buFont typeface="+mj-lt"/>
              <a:buAutoNum type="arabicPeriod"/>
            </a:pPr>
            <a:r>
              <a:rPr lang="el-GR" altLang="zh-TW" dirty="0"/>
              <a:t>ω</a:t>
            </a:r>
            <a:r>
              <a:rPr lang="en-US" altLang="zh-TW" dirty="0"/>
              <a:t>^k≢1mod  q : </a:t>
            </a:r>
            <a:r>
              <a:rPr lang="zh-TW" altLang="en-US" dirty="0"/>
              <a:t>對於 </a:t>
            </a:r>
            <a:r>
              <a:rPr lang="en-US" altLang="zh-TW" dirty="0"/>
              <a:t>k&lt;n</a:t>
            </a:r>
            <a:r>
              <a:rPr lang="zh-TW" altLang="en-US" dirty="0"/>
              <a:t>：表示 </a:t>
            </a:r>
            <a:r>
              <a:rPr lang="el-GR" altLang="zh-TW" dirty="0"/>
              <a:t>ω</a:t>
            </a:r>
            <a:r>
              <a:rPr lang="zh-TW" altLang="en-US" dirty="0"/>
              <a:t>不會在更小的次數 </a:t>
            </a:r>
            <a:r>
              <a:rPr lang="en-US" altLang="zh-TW" dirty="0"/>
              <a:t>k </a:t>
            </a:r>
            <a:r>
              <a:rPr lang="zh-TW" altLang="en-US" dirty="0"/>
              <a:t>時重複出現單位根。</a:t>
            </a:r>
            <a:endParaRPr lang="en-US" altLang="zh-TW" dirty="0"/>
          </a:p>
          <a:p>
            <a:pPr>
              <a:buFont typeface="+mj-lt"/>
              <a:buAutoNum type="arabicPeriod"/>
            </a:pPr>
            <a:endParaRPr lang="en-US" altLang="zh-TW" dirty="0"/>
          </a:p>
          <a:p>
            <a:r>
              <a:rPr lang="zh-TW" altLang="en-US" b="1" dirty="0"/>
              <a:t>定義</a:t>
            </a:r>
            <a:r>
              <a:rPr lang="en-US" altLang="zh-TW" b="1" dirty="0"/>
              <a:t>2</a:t>
            </a:r>
            <a:r>
              <a:rPr lang="zh-TW" altLang="en-US" dirty="0"/>
              <a:t>：</a:t>
            </a:r>
            <a:br>
              <a:rPr lang="zh-TW" altLang="en-US" dirty="0"/>
            </a:br>
            <a:r>
              <a:rPr lang="zh-TW" altLang="en-US" dirty="0"/>
              <a:t>如果數 </a:t>
            </a:r>
            <a:r>
              <a:rPr lang="el-GR" altLang="zh-TW" dirty="0"/>
              <a:t>ψ</a:t>
            </a:r>
            <a:r>
              <a:rPr lang="en-US" altLang="zh-TW" dirty="0"/>
              <a:t>(psi)</a:t>
            </a:r>
            <a:r>
              <a:rPr lang="el-GR" altLang="zh-TW" dirty="0"/>
              <a:t> </a:t>
            </a:r>
            <a:r>
              <a:rPr lang="zh-TW" altLang="en-US" dirty="0"/>
              <a:t>滿足以下條件，我們稱 </a:t>
            </a:r>
            <a:r>
              <a:rPr lang="el-GR" altLang="zh-TW" dirty="0"/>
              <a:t>ψ</a:t>
            </a:r>
            <a:r>
              <a:rPr lang="zh-TW" altLang="en-US" dirty="0"/>
              <a:t>是 </a:t>
            </a:r>
            <a:r>
              <a:rPr lang="en-US" altLang="zh-TW" dirty="0" err="1"/>
              <a:t>Zq</a:t>
            </a:r>
            <a:r>
              <a:rPr lang="zh-TW" altLang="en-US" dirty="0"/>
              <a:t>中的 </a:t>
            </a:r>
            <a:r>
              <a:rPr lang="zh-TW" altLang="en-US" b="1" dirty="0"/>
              <a:t>原始 </a:t>
            </a:r>
            <a:r>
              <a:rPr lang="en-US" altLang="zh-TW" b="1" dirty="0"/>
              <a:t>2n</a:t>
            </a:r>
            <a:r>
              <a:rPr lang="zh-TW" altLang="en-US" b="1" dirty="0"/>
              <a:t>次單位根</a:t>
            </a:r>
            <a:r>
              <a:rPr lang="zh-TW" altLang="en-US" dirty="0"/>
              <a:t>：</a:t>
            </a:r>
          </a:p>
          <a:p>
            <a:pPr>
              <a:buFont typeface="+mj-lt"/>
              <a:buAutoNum type="arabicPeriod"/>
            </a:pPr>
            <a:r>
              <a:rPr lang="el-GR" altLang="zh-TW" dirty="0"/>
              <a:t>Ψ</a:t>
            </a:r>
            <a:r>
              <a:rPr lang="en-US" altLang="zh-TW" dirty="0"/>
              <a:t>^</a:t>
            </a:r>
            <a:r>
              <a:rPr lang="el-GR" altLang="zh-TW" dirty="0"/>
              <a:t>2≡ω</a:t>
            </a:r>
            <a:r>
              <a:rPr lang="en-US" altLang="zh-TW" dirty="0"/>
              <a:t> mod q</a:t>
            </a:r>
            <a:r>
              <a:rPr lang="zh-TW" altLang="en-US" dirty="0"/>
              <a:t>：表示 </a:t>
            </a:r>
            <a:r>
              <a:rPr lang="el-GR" altLang="zh-TW" dirty="0"/>
              <a:t>ψ</a:t>
            </a:r>
            <a:r>
              <a:rPr lang="zh-TW" altLang="en-US" dirty="0"/>
              <a:t>的平方是原始 </a:t>
            </a:r>
            <a:r>
              <a:rPr lang="en-US" altLang="zh-TW" dirty="0"/>
              <a:t>n </a:t>
            </a:r>
            <a:r>
              <a:rPr lang="zh-TW" altLang="en-US" dirty="0"/>
              <a:t>次單位根 </a:t>
            </a:r>
            <a:r>
              <a:rPr lang="el-GR" altLang="zh-TW" dirty="0"/>
              <a:t>ω\</a:t>
            </a:r>
            <a:r>
              <a:rPr lang="en-US" altLang="zh-TW" dirty="0"/>
              <a:t>omega</a:t>
            </a:r>
            <a:r>
              <a:rPr lang="el-GR" altLang="zh-TW" dirty="0"/>
              <a:t>ω</a:t>
            </a:r>
            <a:r>
              <a:rPr lang="zh-TW" altLang="el-GR" dirty="0"/>
              <a:t>。</a:t>
            </a:r>
          </a:p>
          <a:p>
            <a:pPr>
              <a:buFont typeface="+mj-lt"/>
              <a:buAutoNum type="arabicPeriod"/>
            </a:pPr>
            <a:r>
              <a:rPr lang="el-GR" altLang="zh-TW" dirty="0"/>
              <a:t>Ψ</a:t>
            </a:r>
            <a:r>
              <a:rPr lang="en-US" altLang="zh-TW" dirty="0"/>
              <a:t>^n≡−1mod q</a:t>
            </a:r>
            <a:r>
              <a:rPr lang="zh-TW" altLang="en-US" dirty="0"/>
              <a:t>：表示 </a:t>
            </a:r>
            <a:r>
              <a:rPr lang="el-GR" altLang="zh-TW" dirty="0"/>
              <a:t>ψ</a:t>
            </a:r>
            <a:r>
              <a:rPr lang="zh-TW" altLang="en-US" dirty="0"/>
              <a:t>的 </a:t>
            </a:r>
            <a:r>
              <a:rPr lang="en-US" altLang="zh-TW" dirty="0"/>
              <a:t>n </a:t>
            </a:r>
            <a:r>
              <a:rPr lang="zh-TW" altLang="en-US" dirty="0"/>
              <a:t>次方模 </a:t>
            </a:r>
            <a:r>
              <a:rPr lang="en-US" altLang="zh-TW" dirty="0"/>
              <a:t>q</a:t>
            </a:r>
            <a:r>
              <a:rPr lang="zh-TW" altLang="en-US" dirty="0"/>
              <a:t>等於 </a:t>
            </a:r>
            <a:r>
              <a:rPr lang="en-US" altLang="zh-TW" dirty="0"/>
              <a:t>-1</a:t>
            </a:r>
            <a:r>
              <a:rPr lang="zh-TW" altLang="en-US" dirty="0"/>
              <a:t>。</a:t>
            </a:r>
          </a:p>
          <a:p>
            <a:pPr>
              <a:buFont typeface="+mj-lt"/>
              <a:buAutoNum type="arabicPeriod"/>
            </a:pPr>
            <a:endParaRPr lang="zh-TW" altLang="en-US" dirty="0"/>
          </a:p>
          <a:p>
            <a:endParaRPr lang="zh-CN" altLang="en-US" dirty="0"/>
          </a:p>
        </p:txBody>
      </p:sp>
      <p:sp>
        <p:nvSpPr>
          <p:cNvPr id="4" name="灯片编号占位符 3">
            <a:extLst>
              <a:ext uri="{FF2B5EF4-FFF2-40B4-BE49-F238E27FC236}">
                <a16:creationId xmlns:a16="http://schemas.microsoft.com/office/drawing/2014/main" id="{C006A9E6-38DA-C476-FE6E-F49BB3852D4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285768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3E085-D6F3-46BF-EB5F-DEF457E3B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F1758-A586-CFCA-510A-233C38EB5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6E648A-295F-ACCB-2CCB-4810C724E9C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EB681A-D0B0-87CA-0CC0-76AC0BED26A0}"/>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8742488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8D187-55AA-7644-3D35-41CCDE761F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780BD-1195-BA05-BBC9-FEA3C29BE8E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18F9BBF-F4B6-C05A-F8BA-35E803BF1AB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E8E6DE0-5860-34FA-35FC-EC240991DB9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72262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20FAB-B339-2B4D-E858-72E239BBB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164E24-9E67-9E9B-11EC-6472A35340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721CCD-CFA6-3C2C-B394-91A2766A2D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7E7F064-537B-AC98-1142-4FDC56585B2E}"/>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376836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0CC5F-895B-7DF2-2980-1BC40AF2A4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8E1C8E-CAD7-3C92-7069-AC5740433C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9381E7-E48D-A1C3-EC3D-9AAE0F6C1DC9}"/>
              </a:ext>
            </a:extLst>
          </p:cNvPr>
          <p:cNvSpPr>
            <a:spLocks noGrp="1"/>
          </p:cNvSpPr>
          <p:nvPr>
            <p:ph type="body" idx="1"/>
          </p:nvPr>
        </p:nvSpPr>
        <p:spPr/>
        <p:txBody>
          <a:bodyPr/>
          <a:lstStyle/>
          <a:p>
            <a:r>
              <a:rPr lang="zh-TW" altLang="en-US" dirty="0"/>
              <a:t>這邊是說明</a:t>
            </a:r>
            <a:r>
              <a:rPr lang="en-US" altLang="zh-TW" dirty="0" err="1"/>
              <a:t>ntt</a:t>
            </a:r>
            <a:r>
              <a:rPr lang="zh-TW" altLang="en-US" dirty="0"/>
              <a:t>做加速的辦法，使用週期性以及對稱性做加速，組合出碟型架構，使得運算速度可以從</a:t>
            </a:r>
            <a:r>
              <a:rPr lang="en-US" altLang="zh-TW" dirty="0"/>
              <a:t>O(n^2)</a:t>
            </a:r>
            <a:r>
              <a:rPr lang="zh-TW" altLang="en-US" dirty="0"/>
              <a:t>變成</a:t>
            </a:r>
            <a:r>
              <a:rPr lang="en-US" altLang="zh-TW" dirty="0"/>
              <a:t>O(</a:t>
            </a:r>
            <a:r>
              <a:rPr lang="en-US" altLang="zh-TW" dirty="0" err="1"/>
              <a:t>nlogn</a:t>
            </a:r>
            <a:r>
              <a:rPr lang="en-US" altLang="zh-TW" dirty="0"/>
              <a:t>)</a:t>
            </a:r>
            <a:br>
              <a:rPr lang="en-US" altLang="zh-TW" dirty="0"/>
            </a:br>
            <a:br>
              <a:rPr lang="en-US" altLang="zh-TW" dirty="0"/>
            </a:br>
            <a:r>
              <a:rPr lang="zh-TW" altLang="en-US" dirty="0"/>
              <a:t>分成兩兩一組 </a:t>
            </a:r>
            <a:r>
              <a:rPr lang="en-US" altLang="zh-TW" dirty="0"/>
              <a:t>01</a:t>
            </a:r>
            <a:r>
              <a:rPr lang="zh-TW" altLang="en-US" dirty="0"/>
              <a:t> </a:t>
            </a:r>
            <a:r>
              <a:rPr lang="en-US" altLang="zh-TW" dirty="0"/>
              <a:t>23 45 67</a:t>
            </a:r>
            <a:r>
              <a:rPr lang="zh-TW" altLang="en-US" dirty="0"/>
              <a:t>一組</a:t>
            </a:r>
            <a:endParaRPr lang="en-US" altLang="zh-TW" dirty="0"/>
          </a:p>
          <a:p>
            <a:endParaRPr lang="en-US" altLang="zh-CN" dirty="0"/>
          </a:p>
          <a:p>
            <a:r>
              <a:rPr lang="zh-TW" altLang="en-US" dirty="0"/>
              <a:t>因為</a:t>
            </a:r>
            <a:r>
              <a:rPr lang="en-US" altLang="zh-TW" dirty="0"/>
              <a:t>n/2</a:t>
            </a:r>
            <a:r>
              <a:rPr lang="zh-TW" altLang="en-US" dirty="0"/>
              <a:t>所以</a:t>
            </a:r>
            <a:r>
              <a:rPr lang="en-US" altLang="zh-TW" dirty="0" err="1"/>
              <a:t>i</a:t>
            </a:r>
            <a:r>
              <a:rPr lang="zh-TW" altLang="en-US" dirty="0"/>
              <a:t>*</a:t>
            </a:r>
            <a:r>
              <a:rPr lang="en-US" altLang="zh-TW" dirty="0"/>
              <a:t>2</a:t>
            </a:r>
            <a:r>
              <a:rPr lang="zh-TW" altLang="en-US" dirty="0"/>
              <a:t>，</a:t>
            </a:r>
            <a:br>
              <a:rPr lang="en-US" altLang="zh-TW" dirty="0"/>
            </a:br>
            <a:br>
              <a:rPr lang="en-US" altLang="zh-TW" dirty="0"/>
            </a:br>
            <a:r>
              <a:rPr lang="en-US" altLang="zh-TW" dirty="0"/>
              <a:t>2IJ+2J+I+1</a:t>
            </a:r>
            <a:endParaRPr lang="zh-CN" altLang="en-US" dirty="0"/>
          </a:p>
        </p:txBody>
      </p:sp>
      <p:sp>
        <p:nvSpPr>
          <p:cNvPr id="4" name="灯片编号占位符 3">
            <a:extLst>
              <a:ext uri="{FF2B5EF4-FFF2-40B4-BE49-F238E27FC236}">
                <a16:creationId xmlns:a16="http://schemas.microsoft.com/office/drawing/2014/main" id="{DD5E7EFA-3FAF-710B-B4EC-AA0071686E19}"/>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3733581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007CA-6ED0-9248-E89F-502AF3C02A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28AD8E-0EB3-C0B2-9728-EF018A2CD9E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E639D38-86E2-5FD6-07EF-022D9380B56F}"/>
              </a:ext>
            </a:extLst>
          </p:cNvPr>
          <p:cNvSpPr>
            <a:spLocks noGrp="1"/>
          </p:cNvSpPr>
          <p:nvPr>
            <p:ph type="body" idx="1"/>
          </p:nvPr>
        </p:nvSpPr>
        <p:spPr/>
        <p:txBody>
          <a:bodyPr/>
          <a:lstStyle/>
          <a:p>
            <a:r>
              <a:rPr lang="zh-TW" altLang="en-US" dirty="0"/>
              <a:t>原是</a:t>
            </a:r>
            <a:r>
              <a:rPr lang="en-US" altLang="zh-TW" dirty="0"/>
              <a:t>2NTH </a:t>
            </a:r>
            <a:r>
              <a:rPr lang="zh-TW" altLang="en-US" dirty="0"/>
              <a:t>單位跟 </a:t>
            </a:r>
            <a:r>
              <a:rPr lang="en-US" altLang="zh-TW" dirty="0"/>
              <a:t>N=4</a:t>
            </a:r>
            <a:r>
              <a:rPr lang="zh-TW" altLang="en-US" dirty="0"/>
              <a:t>的畫是以</a:t>
            </a:r>
            <a:r>
              <a:rPr lang="en-US" altLang="zh-TW" dirty="0"/>
              <a:t>8</a:t>
            </a:r>
            <a:r>
              <a:rPr lang="zh-TW" altLang="en-US" dirty="0"/>
              <a:t>為週期 週期 對稱 乘開 因數分解</a:t>
            </a:r>
            <a:endParaRPr lang="zh-CN" altLang="en-US" dirty="0"/>
          </a:p>
        </p:txBody>
      </p:sp>
      <p:sp>
        <p:nvSpPr>
          <p:cNvPr id="4" name="灯片编号占位符 3">
            <a:extLst>
              <a:ext uri="{FF2B5EF4-FFF2-40B4-BE49-F238E27FC236}">
                <a16:creationId xmlns:a16="http://schemas.microsoft.com/office/drawing/2014/main" id="{2F59E0BC-9994-BD6D-264E-E0667D335BF2}"/>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9289411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4822-BD17-88AB-3290-53FD969EE3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8710FC-FAD8-4E01-F822-2E1B4FB66D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E8D3E1-C122-CC2C-B776-C18E2418546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AD84905-B988-A6F8-C05E-6D590B4235A8}"/>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112111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19A2F-9E4E-D181-1902-1749DA4B2CA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62B3D7-9781-C512-33B3-5DB3BDF95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269E73-45AC-A2A0-A412-2013E3E843B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ED038E25-248F-EBF8-5B14-EACA549D19AF}"/>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1253629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B057-C50E-AA97-69E5-5963A14BFEE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F64E060-0BBB-1F41-31B3-CCA3E119E2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AC9F06-9DAE-A7B3-8E52-A49D512C93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41A173D-5E1B-777D-2B3A-D76114AA222A}"/>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376250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8885588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C5D50-2D63-32AE-022E-34E2D53785F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F8FD20B-1C89-CC27-80A1-05BA0CD7606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71928A0-5237-8661-624A-5B2FFA8DDCD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D329594-3C80-653D-42BA-DA5C53B9AE75}"/>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4386676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42</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ECFD8-9A66-2FDF-E8F1-622607662DA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133C2A9-889C-4FA3-8C27-A1739BD1C46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149B80-963E-362B-E82D-648A3668B22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960FC79-31D3-3B21-F2AB-E8C150A389EA}"/>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23877884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模組</a:t>
            </a:r>
            <a:r>
              <a:rPr lang="en-US" altLang="zh-TW" dirty="0"/>
              <a:t>-LWE </a:t>
            </a:r>
            <a:r>
              <a:rPr lang="zh-TW" altLang="en-US" dirty="0"/>
              <a:t>問題將 </a:t>
            </a:r>
            <a:r>
              <a:rPr lang="en-US" altLang="zh-TW" dirty="0"/>
              <a:t>LWE </a:t>
            </a:r>
            <a:r>
              <a:rPr lang="zh-TW" altLang="en-US" dirty="0"/>
              <a:t>和 </a:t>
            </a:r>
            <a:r>
              <a:rPr lang="en-US" altLang="zh-TW" dirty="0"/>
              <a:t>ring-LWE </a:t>
            </a:r>
            <a:r>
              <a:rPr lang="zh-TW" altLang="en-US" dirty="0"/>
              <a:t>泛化。可以看作是將 </a:t>
            </a:r>
            <a:r>
              <a:rPr lang="en-US" altLang="zh-TW" dirty="0"/>
              <a:t>LWE </a:t>
            </a:r>
            <a:r>
              <a:rPr lang="zh-TW" altLang="en-US" dirty="0"/>
              <a:t>的每個整數項替換為 </a:t>
            </a:r>
            <a:r>
              <a:rPr lang="en-US" altLang="zh-TW" dirty="0" err="1"/>
              <a:t>Rq</a:t>
            </a:r>
            <a:r>
              <a:rPr lang="zh-TW" altLang="en-US" dirty="0"/>
              <a:t>中的元素。在 </a:t>
            </a:r>
            <a:r>
              <a:rPr lang="en-US" altLang="zh-TW" dirty="0"/>
              <a:t>LWE </a:t>
            </a:r>
            <a:r>
              <a:rPr lang="zh-TW" altLang="en-US" dirty="0"/>
              <a:t>中，運算 </a:t>
            </a:r>
            <a:r>
              <a:rPr lang="en-US" altLang="zh-TW" dirty="0" err="1"/>
              <a:t>As+e</a:t>
            </a:r>
            <a:r>
              <a:rPr lang="zh-TW" altLang="en-US" dirty="0"/>
              <a:t>的變數是整數。而在模組</a:t>
            </a:r>
            <a:r>
              <a:rPr lang="en-US" altLang="zh-TW" dirty="0"/>
              <a:t>-LWE </a:t>
            </a:r>
            <a:r>
              <a:rPr lang="zh-TW" altLang="en-US" dirty="0"/>
              <a:t>中，</a:t>
            </a:r>
            <a:r>
              <a:rPr lang="en-US" altLang="zh-TW" dirty="0"/>
              <a:t>A</a:t>
            </a:r>
            <a:r>
              <a:rPr lang="zh-TW" altLang="en-US" dirty="0"/>
              <a:t>是由 </a:t>
            </a:r>
            <a:r>
              <a:rPr lang="en-US" altLang="zh-TW" dirty="0" err="1"/>
              <a:t>Rq</a:t>
            </a:r>
            <a:r>
              <a:rPr lang="zh-TW" altLang="en-US" dirty="0"/>
              <a:t>中的多項式組成的矩陣，</a:t>
            </a:r>
            <a:r>
              <a:rPr lang="en-US" altLang="zh-TW" dirty="0"/>
              <a:t>s</a:t>
            </a:r>
            <a:r>
              <a:rPr lang="zh-TW" altLang="en-US" dirty="0"/>
              <a:t>和 </a:t>
            </a:r>
            <a:r>
              <a:rPr lang="en-US" altLang="zh-TW" dirty="0"/>
              <a:t>e</a:t>
            </a:r>
            <a:r>
              <a:rPr lang="zh-TW" altLang="en-US" dirty="0"/>
              <a:t>是相同環中多項式的向量。</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接下來要介紹下線經驗，我會先從大學專題開始介紹，接者才是目前碩士的下線專案。</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451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4.emf"/><Relationship Id="rId5" Type="http://schemas.openxmlformats.org/officeDocument/2006/relationships/package" Target="../embeddings/Microsoft_Visio_Drawing1.vsdx"/><Relationship Id="rId4" Type="http://schemas.openxmlformats.org/officeDocument/2006/relationships/image" Target="../media/image23.emf"/></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Visio_Drawing3.vsdx"/><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6.png"/><Relationship Id="rId7" Type="http://schemas.openxmlformats.org/officeDocument/2006/relationships/image" Target="../media/image49.png"/><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image" Target="../media/image48.png"/><Relationship Id="rId5" Type="http://schemas.openxmlformats.org/officeDocument/2006/relationships/image" Target="../media/image470.png"/><Relationship Id="rId4" Type="http://schemas.openxmlformats.org/officeDocument/2006/relationships/image" Target="../media/image47.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53.png"/></Relationships>
</file>

<file path=ppt/slides/_rels/slide32.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3.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66.png"/></Relationships>
</file>

<file path=ppt/slides/_rels/slide35.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67.png"/><Relationship Id="rId7" Type="http://schemas.openxmlformats.org/officeDocument/2006/relationships/image" Target="../media/image71.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68.png"/></Relationships>
</file>

<file path=ppt/slides/_rels/slide36.xml.rels><?xml version="1.0" encoding="UTF-8" standalone="yes"?>
<Relationships xmlns="http://schemas.openxmlformats.org/package/2006/relationships"><Relationship Id="rId8" Type="http://schemas.openxmlformats.org/officeDocument/2006/relationships/image" Target="../media/image78.png"/><Relationship Id="rId13" Type="http://schemas.openxmlformats.org/officeDocument/2006/relationships/image" Target="../media/image83.png"/><Relationship Id="rId3" Type="http://schemas.openxmlformats.org/officeDocument/2006/relationships/image" Target="../media/image73.png"/><Relationship Id="rId7" Type="http://schemas.openxmlformats.org/officeDocument/2006/relationships/image" Target="../media/image77.png"/><Relationship Id="rId12" Type="http://schemas.openxmlformats.org/officeDocument/2006/relationships/image" Target="../media/image82.png"/><Relationship Id="rId2" Type="http://schemas.openxmlformats.org/officeDocument/2006/relationships/notesSlide" Target="../notesSlides/notesSlide36.xml"/><Relationship Id="rId1" Type="http://schemas.openxmlformats.org/officeDocument/2006/relationships/slideLayout" Target="../slideLayouts/slideLayout6.xml"/><Relationship Id="rId6" Type="http://schemas.openxmlformats.org/officeDocument/2006/relationships/image" Target="../media/image76.png"/><Relationship Id="rId11" Type="http://schemas.openxmlformats.org/officeDocument/2006/relationships/image" Target="../media/image81.png"/><Relationship Id="rId5" Type="http://schemas.openxmlformats.org/officeDocument/2006/relationships/image" Target="../media/image75.png"/><Relationship Id="rId15" Type="http://schemas.openxmlformats.org/officeDocument/2006/relationships/image" Target="../media/image85.pn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png"/><Relationship Id="rId14" Type="http://schemas.openxmlformats.org/officeDocument/2006/relationships/image" Target="../media/image84.png"/></Relationships>
</file>

<file path=ppt/slides/_rels/slide37.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86.png"/><Relationship Id="rId7" Type="http://schemas.openxmlformats.org/officeDocument/2006/relationships/image" Target="../media/image90.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 Id="rId9" Type="http://schemas.openxmlformats.org/officeDocument/2006/relationships/image" Target="../media/image92.png"/></Relationships>
</file>

<file path=ppt/slides/_rels/slide38.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93.png"/><Relationship Id="rId7" Type="http://schemas.openxmlformats.org/officeDocument/2006/relationships/image" Target="../media/image85.pn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 Id="rId9" Type="http://schemas.openxmlformats.org/officeDocument/2006/relationships/image" Target="../media/image82.png"/></Relationships>
</file>

<file path=ppt/slides/_rels/slide39.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93.png"/><Relationship Id="rId7" Type="http://schemas.openxmlformats.org/officeDocument/2006/relationships/image" Target="../media/image85.pn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 Id="rId9" Type="http://schemas.openxmlformats.org/officeDocument/2006/relationships/image" Target="../media/image8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Visio_Drawing4.vsdx"/><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98.emf"/></Relationships>
</file>

<file path=ppt/slides/_rels/slide41.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101.png"/><Relationship Id="rId4" Type="http://schemas.openxmlformats.org/officeDocument/2006/relationships/image" Target="../media/image100.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45.xml"/><Relationship Id="rId1" Type="http://schemas.openxmlformats.org/officeDocument/2006/relationships/slideLayout" Target="../slideLayouts/slideLayout6.xml"/><Relationship Id="rId4" Type="http://schemas.openxmlformats.org/officeDocument/2006/relationships/hyperlink" Target="http://dx.doi.org/10.6028/nist.fips.204.ipd"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130.png"/><Relationship Id="rId7" Type="http://schemas.openxmlformats.org/officeDocument/2006/relationships/image" Target="../media/image105.png"/><Relationship Id="rId2" Type="http://schemas.openxmlformats.org/officeDocument/2006/relationships/notesSlide" Target="../notesSlides/notesSlide47.xml"/><Relationship Id="rId1" Type="http://schemas.openxmlformats.org/officeDocument/2006/relationships/slideLayout" Target="../slideLayouts/slideLayout6.xml"/><Relationship Id="rId6" Type="http://schemas.openxmlformats.org/officeDocument/2006/relationships/image" Target="../media/image160.png"/><Relationship Id="rId5" Type="http://schemas.openxmlformats.org/officeDocument/2006/relationships/image" Target="../media/image104.png"/><Relationship Id="rId4" Type="http://schemas.openxmlformats.org/officeDocument/2006/relationships/image" Target="../media/image103.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png"/><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D9637A93-ED25-4D98-A05A-FF89A67572D1}"/>
              </a:ext>
            </a:extLst>
          </p:cNvPr>
          <p:cNvSpPr/>
          <p:nvPr/>
        </p:nvSpPr>
        <p:spPr>
          <a:xfrm>
            <a:off x="0" y="-1"/>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grpSp>
        <p:nvGrpSpPr>
          <p:cNvPr id="29" name="组合 28"/>
          <p:cNvGrpSpPr/>
          <p:nvPr/>
        </p:nvGrpSpPr>
        <p:grpSpPr>
          <a:xfrm>
            <a:off x="211282" y="-1950894"/>
            <a:ext cx="11617036" cy="10759787"/>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for Post-Quantum Cryptography ML-DSA Based on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9149994" cy="400110"/>
            <a:chOff x="568442" y="319364"/>
            <a:chExt cx="9149994" cy="400111"/>
          </a:xfrm>
        </p:grpSpPr>
        <p:sp>
          <p:nvSpPr>
            <p:cNvPr id="55" name="文本框 23"/>
            <p:cNvSpPr txBox="1"/>
            <p:nvPr/>
          </p:nvSpPr>
          <p:spPr>
            <a:xfrm>
              <a:off x="665958" y="319364"/>
              <a:ext cx="905247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介面的後量子密碼學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主要演算法</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p>
        </p:txBody>
      </p:sp>
      <p:grpSp>
        <p:nvGrpSpPr>
          <p:cNvPr id="13" name="群組 12">
            <a:extLst>
              <a:ext uri="{FF2B5EF4-FFF2-40B4-BE49-F238E27FC236}">
                <a16:creationId xmlns:a16="http://schemas.microsoft.com/office/drawing/2014/main" id="{E174EC01-5FEB-4403-BC84-09DCCB88A787}"/>
              </a:ext>
            </a:extLst>
          </p:cNvPr>
          <p:cNvGrpSpPr/>
          <p:nvPr/>
        </p:nvGrpSpPr>
        <p:grpSpPr>
          <a:xfrm>
            <a:off x="5023556" y="966876"/>
            <a:ext cx="4371976" cy="5640325"/>
            <a:chOff x="5294538" y="281503"/>
            <a:chExt cx="6000751" cy="7725331"/>
          </a:xfrm>
        </p:grpSpPr>
        <p:graphicFrame>
          <p:nvGraphicFramePr>
            <p:cNvPr id="10" name="物件 9">
              <a:extLst>
                <a:ext uri="{FF2B5EF4-FFF2-40B4-BE49-F238E27FC236}">
                  <a16:creationId xmlns:a16="http://schemas.microsoft.com/office/drawing/2014/main" id="{C21CF939-90AE-4376-90AB-641D3164F4D6}"/>
                </a:ext>
              </a:extLst>
            </p:cNvPr>
            <p:cNvGraphicFramePr>
              <a:graphicFrameLocks noChangeAspect="1"/>
            </p:cNvGraphicFramePr>
            <p:nvPr/>
          </p:nvGraphicFramePr>
          <p:xfrm>
            <a:off x="5294539" y="5339834"/>
            <a:ext cx="5010150" cy="2667000"/>
          </p:xfrm>
          <a:graphic>
            <a:graphicData uri="http://schemas.openxmlformats.org/presentationml/2006/ole">
              <mc:AlternateContent xmlns:mc="http://schemas.openxmlformats.org/markup-compatibility/2006">
                <mc:Choice xmlns:v="urn:schemas-microsoft-com:vml" Requires="v">
                  <p:oleObj name="Visio" r:id="rId3" imgW="5009940" imgH="2666974" progId="Visio.Drawing.15">
                    <p:embed/>
                  </p:oleObj>
                </mc:Choice>
                <mc:Fallback>
                  <p:oleObj name="Visio" r:id="rId3" imgW="5009940" imgH="2666974" progId="Visio.Drawing.15">
                    <p:embed/>
                    <p:pic>
                      <p:nvPicPr>
                        <p:cNvPr id="10" name="物件 9">
                          <a:extLst>
                            <a:ext uri="{FF2B5EF4-FFF2-40B4-BE49-F238E27FC236}">
                              <a16:creationId xmlns:a16="http://schemas.microsoft.com/office/drawing/2014/main" id="{C21CF939-90AE-4376-90AB-641D3164F4D6}"/>
                            </a:ext>
                          </a:extLst>
                        </p:cNvPr>
                        <p:cNvPicPr/>
                        <p:nvPr/>
                      </p:nvPicPr>
                      <p:blipFill>
                        <a:blip r:embed="rId4"/>
                        <a:stretch>
                          <a:fillRect/>
                        </a:stretch>
                      </p:blipFill>
                      <p:spPr>
                        <a:xfrm>
                          <a:off x="5294539" y="5339834"/>
                          <a:ext cx="5010150" cy="2667000"/>
                        </a:xfrm>
                        <a:prstGeom prst="rect">
                          <a:avLst/>
                        </a:prstGeom>
                      </p:spPr>
                    </p:pic>
                  </p:oleObj>
                </mc:Fallback>
              </mc:AlternateContent>
            </a:graphicData>
          </a:graphic>
        </p:graphicFrame>
        <p:graphicFrame>
          <p:nvGraphicFramePr>
            <p:cNvPr id="11" name="物件 10">
              <a:extLst>
                <a:ext uri="{FF2B5EF4-FFF2-40B4-BE49-F238E27FC236}">
                  <a16:creationId xmlns:a16="http://schemas.microsoft.com/office/drawing/2014/main" id="{8E9E3B92-1C1C-4E8B-81CC-B07B8206C4F8}"/>
                </a:ext>
              </a:extLst>
            </p:cNvPr>
            <p:cNvGraphicFramePr>
              <a:graphicFrameLocks noChangeAspect="1"/>
            </p:cNvGraphicFramePr>
            <p:nvPr/>
          </p:nvGraphicFramePr>
          <p:xfrm>
            <a:off x="5294539" y="2367756"/>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11" name="物件 10">
                          <a:extLst>
                            <a:ext uri="{FF2B5EF4-FFF2-40B4-BE49-F238E27FC236}">
                              <a16:creationId xmlns:a16="http://schemas.microsoft.com/office/drawing/2014/main" id="{8E9E3B92-1C1C-4E8B-81CC-B07B8206C4F8}"/>
                            </a:ext>
                          </a:extLst>
                        </p:cNvPr>
                        <p:cNvPicPr/>
                        <p:nvPr/>
                      </p:nvPicPr>
                      <p:blipFill>
                        <a:blip r:embed="rId6"/>
                        <a:stretch>
                          <a:fillRect/>
                        </a:stretch>
                      </p:blipFill>
                      <p:spPr>
                        <a:xfrm>
                          <a:off x="5294539" y="2367756"/>
                          <a:ext cx="6000750" cy="2667000"/>
                        </a:xfrm>
                        <a:prstGeom prst="rect">
                          <a:avLst/>
                        </a:prstGeom>
                      </p:spPr>
                    </p:pic>
                  </p:oleObj>
                </mc:Fallback>
              </mc:AlternateContent>
            </a:graphicData>
          </a:graphic>
        </p:graphicFrame>
        <p:graphicFrame>
          <p:nvGraphicFramePr>
            <p:cNvPr id="12" name="物件 11">
              <a:extLst>
                <a:ext uri="{FF2B5EF4-FFF2-40B4-BE49-F238E27FC236}">
                  <a16:creationId xmlns:a16="http://schemas.microsoft.com/office/drawing/2014/main" id="{1781FFD7-82A5-42F6-9D43-02A2EFC4440D}"/>
                </a:ext>
              </a:extLst>
            </p:cNvPr>
            <p:cNvGraphicFramePr>
              <a:graphicFrameLocks noChangeAspect="1"/>
            </p:cNvGraphicFramePr>
            <p:nvPr/>
          </p:nvGraphicFramePr>
          <p:xfrm>
            <a:off x="5294538" y="281503"/>
            <a:ext cx="3838575" cy="1781175"/>
          </p:xfrm>
          <a:graphic>
            <a:graphicData uri="http://schemas.openxmlformats.org/presentationml/2006/ole">
              <mc:AlternateContent xmlns:mc="http://schemas.openxmlformats.org/markup-compatibility/2006">
                <mc:Choice xmlns:v="urn:schemas-microsoft-com:vml" Requires="v">
                  <p:oleObj name="Visio" r:id="rId7" imgW="3838398" imgH="1781111" progId="Visio.Drawing.15">
                    <p:embed/>
                  </p:oleObj>
                </mc:Choice>
                <mc:Fallback>
                  <p:oleObj name="Visio" r:id="rId7" imgW="3838398" imgH="1781111" progId="Visio.Drawing.15">
                    <p:embed/>
                    <p:pic>
                      <p:nvPicPr>
                        <p:cNvPr id="12" name="物件 11">
                          <a:extLst>
                            <a:ext uri="{FF2B5EF4-FFF2-40B4-BE49-F238E27FC236}">
                              <a16:creationId xmlns:a16="http://schemas.microsoft.com/office/drawing/2014/main" id="{1781FFD7-82A5-42F6-9D43-02A2EFC4440D}"/>
                            </a:ext>
                          </a:extLst>
                        </p:cNvPr>
                        <p:cNvPicPr/>
                        <p:nvPr/>
                      </p:nvPicPr>
                      <p:blipFill>
                        <a:blip r:embed="rId8"/>
                        <a:stretch>
                          <a:fillRect/>
                        </a:stretch>
                      </p:blipFill>
                      <p:spPr>
                        <a:xfrm>
                          <a:off x="5294538" y="281503"/>
                          <a:ext cx="3838575" cy="1781175"/>
                        </a:xfrm>
                        <a:prstGeom prst="rect">
                          <a:avLst/>
                        </a:prstGeom>
                      </p:spPr>
                    </p:pic>
                  </p:oleObj>
                </mc:Fallback>
              </mc:AlternateContent>
            </a:graphicData>
          </a:graphic>
        </p:graphicFrame>
      </p:grpSp>
      <p:sp>
        <p:nvSpPr>
          <p:cNvPr id="3" name="文字方塊 2">
            <a:extLst>
              <a:ext uri="{FF2B5EF4-FFF2-40B4-BE49-F238E27FC236}">
                <a16:creationId xmlns:a16="http://schemas.microsoft.com/office/drawing/2014/main" id="{CB76C02D-F21D-E7F4-4943-917E40115E3F}"/>
              </a:ext>
            </a:extLst>
          </p:cNvPr>
          <p:cNvSpPr txBox="1"/>
          <p:nvPr/>
        </p:nvSpPr>
        <p:spPr>
          <a:xfrm>
            <a:off x="970845" y="1125478"/>
            <a:ext cx="4154311" cy="3970318"/>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verification (Verify)</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11</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13</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15</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文字方塊 1">
            <a:extLst>
              <a:ext uri="{FF2B5EF4-FFF2-40B4-BE49-F238E27FC236}">
                <a16:creationId xmlns:a16="http://schemas.microsoft.com/office/drawing/2014/main" id="{A67A8E73-9930-F714-4DFB-56201123CC5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文字方塊 1">
            <a:extLst>
              <a:ext uri="{FF2B5EF4-FFF2-40B4-BE49-F238E27FC236}">
                <a16:creationId xmlns:a16="http://schemas.microsoft.com/office/drawing/2014/main" id="{00B845E5-0198-0BD0-C493-9D20C988C8F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17</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3" name="文字方塊 2">
            <a:extLst>
              <a:ext uri="{FF2B5EF4-FFF2-40B4-BE49-F238E27FC236}">
                <a16:creationId xmlns:a16="http://schemas.microsoft.com/office/drawing/2014/main" id="{A7787B72-2FAA-C2B9-AC9B-C3C2FDA686E1}"/>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18</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19</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9BCD660E-6E8D-4B7E-B81C-E3349804A513}"/>
              </a:ext>
            </a:extLst>
          </p:cNvPr>
          <p:cNvSpPr/>
          <p:nvPr/>
        </p:nvSpPr>
        <p:spPr>
          <a:xfrm>
            <a:off x="0" y="0"/>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32789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5" grpId="0"/>
      <p:bldP spid="19" grpId="0"/>
      <p:bldP spid="33" grpId="0"/>
      <p:bldP spid="3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文字方塊 1">
            <a:extLst>
              <a:ext uri="{FF2B5EF4-FFF2-40B4-BE49-F238E27FC236}">
                <a16:creationId xmlns:a16="http://schemas.microsoft.com/office/drawing/2014/main" id="{8A791B68-0DB8-7526-4899-FE3F788BBBB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文字方塊 1">
            <a:extLst>
              <a:ext uri="{FF2B5EF4-FFF2-40B4-BE49-F238E27FC236}">
                <a16:creationId xmlns:a16="http://schemas.microsoft.com/office/drawing/2014/main" id="{7D13BEDD-C9C9-EE57-AE3E-FB9D3992A8E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21</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22</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23</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25</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C6BB7-ADAD-B276-BA7E-8C55F3958423}"/>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D8B7EDF-2435-90A8-0F62-43C2F1496C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33D5A8D3-796E-1021-FE25-D320BC332B5A}"/>
              </a:ext>
            </a:extLst>
          </p:cNvPr>
          <p:cNvSpPr txBox="1"/>
          <p:nvPr/>
        </p:nvSpPr>
        <p:spPr>
          <a:xfrm>
            <a:off x="3815254" y="2942149"/>
            <a:ext cx="7937513" cy="1323439"/>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ED058A53-AE0B-C0B8-41C2-3502D380578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842E6986-6792-D623-A380-374333978BE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A5F4C4F8-00D7-8F2E-3FEB-85C480407C0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8A40E0D9-78D3-E1CF-2393-28F1209D010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39A7785-ED22-E903-2FCF-60E3F755CD2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699843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p>
        </p:txBody>
      </p:sp>
      <p:graphicFrame>
        <p:nvGraphicFramePr>
          <p:cNvPr id="3" name="物件 2">
            <a:extLst>
              <a:ext uri="{FF2B5EF4-FFF2-40B4-BE49-F238E27FC236}">
                <a16:creationId xmlns:a16="http://schemas.microsoft.com/office/drawing/2014/main" id="{B37EF726-E579-4CEF-AC32-4F392857C1EE}"/>
              </a:ext>
            </a:extLst>
          </p:cNvPr>
          <p:cNvGraphicFramePr>
            <a:graphicFrameLocks noChangeAspect="1"/>
          </p:cNvGraphicFramePr>
          <p:nvPr>
            <p:extLst>
              <p:ext uri="{D42A27DB-BD31-4B8C-83A1-F6EECF244321}">
                <p14:modId xmlns:p14="http://schemas.microsoft.com/office/powerpoint/2010/main" val="2068254098"/>
              </p:ext>
            </p:extLst>
          </p:nvPr>
        </p:nvGraphicFramePr>
        <p:xfrm>
          <a:off x="1808648" y="738301"/>
          <a:ext cx="7482610" cy="5633829"/>
        </p:xfrm>
        <a:graphic>
          <a:graphicData uri="http://schemas.openxmlformats.org/presentationml/2006/ole">
            <mc:AlternateContent xmlns:mc="http://schemas.openxmlformats.org/markup-compatibility/2006">
              <mc:Choice xmlns:v="urn:schemas-microsoft-com:vml" Requires="v">
                <p:oleObj name="Visio" r:id="rId3" imgW="9601026" imgH="7229398" progId="Visio.Drawing.15">
                  <p:embed/>
                </p:oleObj>
              </mc:Choice>
              <mc:Fallback>
                <p:oleObj name="Visio" r:id="rId3" imgW="9601026" imgH="7229398" progId="Visio.Drawing.15">
                  <p:embed/>
                  <p:pic>
                    <p:nvPicPr>
                      <p:cNvPr id="0" name=""/>
                      <p:cNvPicPr/>
                      <p:nvPr/>
                    </p:nvPicPr>
                    <p:blipFill>
                      <a:blip r:embed="rId4"/>
                      <a:stretch>
                        <a:fillRect/>
                      </a:stretch>
                    </p:blipFill>
                    <p:spPr>
                      <a:xfrm>
                        <a:off x="1808648" y="738301"/>
                        <a:ext cx="7482610" cy="5633829"/>
                      </a:xfrm>
                      <a:prstGeom prst="rect">
                        <a:avLst/>
                      </a:prstGeom>
                    </p:spPr>
                  </p:pic>
                </p:oleObj>
              </mc:Fallback>
            </mc:AlternateContent>
          </a:graphicData>
        </a:graphic>
      </p:graphicFrame>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0019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352461-8619-F841-49DB-BA38D2321BF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DBCF1DD-5A6A-76E7-D5D3-39027E842DA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58B25285-EEEE-D68D-B72E-879EDA4AF01E}"/>
              </a:ext>
            </a:extLst>
          </p:cNvPr>
          <p:cNvGrpSpPr/>
          <p:nvPr/>
        </p:nvGrpSpPr>
        <p:grpSpPr>
          <a:xfrm>
            <a:off x="568443" y="319365"/>
            <a:ext cx="5690714" cy="400110"/>
            <a:chOff x="568442" y="319364"/>
            <a:chExt cx="5690714" cy="400111"/>
          </a:xfrm>
        </p:grpSpPr>
        <p:sp>
          <p:nvSpPr>
            <p:cNvPr id="55" name="文本框 23">
              <a:extLst>
                <a:ext uri="{FF2B5EF4-FFF2-40B4-BE49-F238E27FC236}">
                  <a16:creationId xmlns:a16="http://schemas.microsoft.com/office/drawing/2014/main" id="{D73CC946-1DEB-F737-0422-81A798BE1AA4}"/>
                </a:ext>
              </a:extLst>
            </p:cNvPr>
            <p:cNvSpPr txBox="1"/>
            <p:nvPr/>
          </p:nvSpPr>
          <p:spPr>
            <a:xfrm>
              <a:off x="665958" y="319364"/>
              <a:ext cx="559319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Polynomial Multiplication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Linear Convolution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D8D4812-0E52-A919-FE20-8836B2D4B0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F52F905-A2FB-FB6B-7969-1CF12C7449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29</a:t>
            </a:r>
          </a:p>
        </p:txBody>
      </p:sp>
      <p:pic>
        <p:nvPicPr>
          <p:cNvPr id="6" name="圖片 5">
            <a:extLst>
              <a:ext uri="{FF2B5EF4-FFF2-40B4-BE49-F238E27FC236}">
                <a16:creationId xmlns:a16="http://schemas.microsoft.com/office/drawing/2014/main" id="{E49BC40B-1489-7916-ADE7-853B59A37438}"/>
              </a:ext>
            </a:extLst>
          </p:cNvPr>
          <p:cNvPicPr>
            <a:picLocks noChangeAspect="1"/>
          </p:cNvPicPr>
          <p:nvPr/>
        </p:nvPicPr>
        <p:blipFill>
          <a:blip r:embed="rId3"/>
          <a:srcRect r="2792"/>
          <a:stretch/>
        </p:blipFill>
        <p:spPr>
          <a:xfrm>
            <a:off x="4794403" y="1955077"/>
            <a:ext cx="7202561" cy="3665623"/>
          </a:xfrm>
          <a:prstGeom prst="rect">
            <a:avLst/>
          </a:prstGeom>
        </p:spPr>
      </p:pic>
      <p:pic>
        <p:nvPicPr>
          <p:cNvPr id="4" name="圖片 3">
            <a:extLst>
              <a:ext uri="{FF2B5EF4-FFF2-40B4-BE49-F238E27FC236}">
                <a16:creationId xmlns:a16="http://schemas.microsoft.com/office/drawing/2014/main" id="{66132400-88EB-4E1F-FAF9-981AC4F2498D}"/>
              </a:ext>
            </a:extLst>
          </p:cNvPr>
          <p:cNvPicPr>
            <a:picLocks noChangeAspect="1"/>
          </p:cNvPicPr>
          <p:nvPr/>
        </p:nvPicPr>
        <p:blipFill>
          <a:blip r:embed="rId4"/>
          <a:stretch>
            <a:fillRect/>
          </a:stretch>
        </p:blipFill>
        <p:spPr>
          <a:xfrm>
            <a:off x="644670" y="4265563"/>
            <a:ext cx="3889079" cy="2007905"/>
          </a:xfrm>
          <a:prstGeom prst="rect">
            <a:avLst/>
          </a:prstGeom>
        </p:spPr>
      </p:pic>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223F46A2-6817-ADC9-E9E1-72E79FCAA3D7}"/>
                  </a:ext>
                </a:extLst>
              </p:cNvPr>
              <p:cNvSpPr txBox="1"/>
              <p:nvPr/>
            </p:nvSpPr>
            <p:spPr>
              <a:xfrm>
                <a:off x="665959" y="3586600"/>
                <a:ext cx="5180605" cy="400110"/>
              </a:xfrm>
              <a:prstGeom prst="rect">
                <a:avLst/>
              </a:prstGeom>
              <a:noFill/>
            </p:spPr>
            <p:txBody>
              <a:bodyPr wrap="square" rtlCol="0">
                <a:spAutoFit/>
              </a:bodyPr>
              <a:lstStyle/>
              <a:p>
                <a14:m>
                  <m:oMath xmlns:m="http://schemas.openxmlformats.org/officeDocument/2006/math">
                    <m:r>
                      <a:rPr lang="en-US" altLang="zh-TW" sz="2000" i="1" dirty="0" smtClean="0">
                        <a:latin typeface="Cambria Math" panose="02040503050406030204" pitchFamily="18" charset="0"/>
                      </a:rPr>
                      <m:t>𝐺</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i="1" dirty="0" smtClean="0">
                        <a:latin typeface="Cambria Math" panose="02040503050406030204" pitchFamily="18" charset="0"/>
                      </a:rPr>
                      <m:t>𝐻</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are defined in </a:t>
                </a:r>
                <a14:m>
                  <m:oMath xmlns:m="http://schemas.openxmlformats.org/officeDocument/2006/math">
                    <m:sSub>
                      <m:sSubPr>
                        <m:ctrlPr>
                          <a:rPr lang="en-US" altLang="zh-TW" sz="2000" i="1" dirty="0" smtClean="0">
                            <a:latin typeface="Cambria Math" panose="02040503050406030204" pitchFamily="18" charset="0"/>
                          </a:rPr>
                        </m:ctrlPr>
                      </m:sSubPr>
                      <m:e>
                        <m:r>
                          <a:rPr lang="en-US" altLang="zh-TW" sz="2000" b="0" i="1" dirty="0" smtClean="0">
                            <a:latin typeface="Cambria Math" panose="02040503050406030204" pitchFamily="18" charset="0"/>
                          </a:rPr>
                          <m:t>𝑍</m:t>
                        </m:r>
                      </m:e>
                      <m:sub>
                        <m:r>
                          <a:rPr lang="en-US" altLang="zh-TW" sz="2000" b="0" i="1" dirty="0" smtClean="0">
                            <a:latin typeface="Cambria Math" panose="02040503050406030204" pitchFamily="18" charset="0"/>
                          </a:rPr>
                          <m:t>7681</m:t>
                        </m:r>
                      </m:sub>
                    </m:sSub>
                    <m:d>
                      <m:dPr>
                        <m:begChr m:val="["/>
                        <m:endChr m:val="]"/>
                        <m:ctrlPr>
                          <a:rPr lang="en-US" altLang="zh-TW" sz="2000" b="0" i="1" dirty="0" smtClean="0">
                            <a:latin typeface="Cambria Math" panose="02040503050406030204" pitchFamily="18" charset="0"/>
                          </a:rPr>
                        </m:ctrlPr>
                      </m:dPr>
                      <m:e>
                        <m:r>
                          <a:rPr lang="en-US" altLang="zh-TW" sz="2000" b="0" i="1" dirty="0" smtClean="0">
                            <a:latin typeface="Cambria Math" panose="02040503050406030204" pitchFamily="18" charset="0"/>
                          </a:rPr>
                          <m:t>4</m:t>
                        </m:r>
                      </m:e>
                    </m:d>
                    <m:r>
                      <a:rPr lang="en-US" altLang="zh-TW" sz="2000" b="0" i="1" dirty="0" smtClean="0">
                        <a:latin typeface="Cambria Math" panose="02040503050406030204" pitchFamily="18" charset="0"/>
                      </a:rPr>
                      <m:t>/</m:t>
                    </m:r>
                    <m:sSup>
                      <m:sSupPr>
                        <m:ctrlPr>
                          <a:rPr lang="en-US" altLang="zh-TW" sz="2000" b="0" i="1" dirty="0" smtClean="0">
                            <a:latin typeface="Cambria Math" panose="02040503050406030204" pitchFamily="18" charset="0"/>
                          </a:rPr>
                        </m:ctrlPr>
                      </m:sSupPr>
                      <m:e>
                        <m:r>
                          <a:rPr lang="en-US" altLang="zh-TW" sz="2000" b="0" i="1" dirty="0" smtClean="0">
                            <a:latin typeface="Cambria Math" panose="02040503050406030204" pitchFamily="18" charset="0"/>
                          </a:rPr>
                          <m:t>𝑥</m:t>
                        </m:r>
                      </m:e>
                      <m:sup>
                        <m:r>
                          <a:rPr lang="en-US" altLang="zh-TW" sz="2000" b="0" i="1" dirty="0" smtClean="0">
                            <a:latin typeface="Cambria Math" panose="02040503050406030204" pitchFamily="18" charset="0"/>
                          </a:rPr>
                          <m:t>4</m:t>
                        </m:r>
                      </m:sup>
                    </m:sSup>
                    <m:r>
                      <a:rPr lang="en-US" altLang="zh-TW" sz="2000" b="0" i="1" smtClean="0">
                        <a:latin typeface="Cambria Math" panose="02040503050406030204" pitchFamily="18" charset="0"/>
                      </a:rPr>
                      <m:t>+1</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12" name="文字方塊 11">
                <a:extLst>
                  <a:ext uri="{FF2B5EF4-FFF2-40B4-BE49-F238E27FC236}">
                    <a16:creationId xmlns:a16="http://schemas.microsoft.com/office/drawing/2014/main" id="{223F46A2-6817-ADC9-E9E1-72E79FCAA3D7}"/>
                  </a:ext>
                </a:extLst>
              </p:cNvPr>
              <p:cNvSpPr txBox="1">
                <a:spLocks noRot="1" noChangeAspect="1" noMove="1" noResize="1" noEditPoints="1" noAdjustHandles="1" noChangeArrowheads="1" noChangeShapeType="1" noTextEdit="1"/>
              </p:cNvSpPr>
              <p:nvPr/>
            </p:nvSpPr>
            <p:spPr>
              <a:xfrm>
                <a:off x="665959" y="3586600"/>
                <a:ext cx="5180605" cy="400110"/>
              </a:xfrm>
              <a:prstGeom prst="rect">
                <a:avLst/>
              </a:prstGeom>
              <a:blipFill>
                <a:blip r:embed="rId5"/>
                <a:stretch>
                  <a:fillRect t="-7576" b="-25758"/>
                </a:stretch>
              </a:blipFill>
            </p:spPr>
            <p:txBody>
              <a:bodyPr/>
              <a:lstStyle/>
              <a:p>
                <a:r>
                  <a:rPr lang="zh-TW" altLang="en-US">
                    <a:noFill/>
                  </a:rPr>
                  <a:t> </a:t>
                </a:r>
              </a:p>
            </p:txBody>
          </p:sp>
        </mc:Fallback>
      </mc:AlternateContent>
      <p:pic>
        <p:nvPicPr>
          <p:cNvPr id="14" name="圖片 13">
            <a:extLst>
              <a:ext uri="{FF2B5EF4-FFF2-40B4-BE49-F238E27FC236}">
                <a16:creationId xmlns:a16="http://schemas.microsoft.com/office/drawing/2014/main" id="{3C399BB4-485B-1A5A-4B8D-B68655CE0C4E}"/>
              </a:ext>
            </a:extLst>
          </p:cNvPr>
          <p:cNvPicPr>
            <a:picLocks noChangeAspect="1"/>
          </p:cNvPicPr>
          <p:nvPr/>
        </p:nvPicPr>
        <p:blipFill>
          <a:blip r:embed="rId6"/>
          <a:srcRect t="20611"/>
          <a:stretch/>
        </p:blipFill>
        <p:spPr>
          <a:xfrm>
            <a:off x="538634" y="1148355"/>
            <a:ext cx="4060733" cy="876612"/>
          </a:xfrm>
          <a:prstGeom prst="rect">
            <a:avLst/>
          </a:prstGeom>
        </p:spPr>
      </p:pic>
      <p:pic>
        <p:nvPicPr>
          <p:cNvPr id="16" name="圖片 15">
            <a:extLst>
              <a:ext uri="{FF2B5EF4-FFF2-40B4-BE49-F238E27FC236}">
                <a16:creationId xmlns:a16="http://schemas.microsoft.com/office/drawing/2014/main" id="{1FFAE56E-D8F6-4C7E-E184-CFF1788357EF}"/>
              </a:ext>
            </a:extLst>
          </p:cNvPr>
          <p:cNvPicPr>
            <a:picLocks noChangeAspect="1"/>
          </p:cNvPicPr>
          <p:nvPr/>
        </p:nvPicPr>
        <p:blipFill>
          <a:blip r:embed="rId7"/>
          <a:srcRect t="20434"/>
          <a:stretch/>
        </p:blipFill>
        <p:spPr>
          <a:xfrm>
            <a:off x="568442" y="1982272"/>
            <a:ext cx="4338095" cy="953359"/>
          </a:xfrm>
          <a:prstGeom prst="rect">
            <a:avLst/>
          </a:prstGeom>
        </p:spPr>
      </p:pic>
      <p:pic>
        <p:nvPicPr>
          <p:cNvPr id="19" name="圖片 18">
            <a:extLst>
              <a:ext uri="{FF2B5EF4-FFF2-40B4-BE49-F238E27FC236}">
                <a16:creationId xmlns:a16="http://schemas.microsoft.com/office/drawing/2014/main" id="{7F3660CA-348A-B65B-97B7-951B35DFCCA4}"/>
              </a:ext>
            </a:extLst>
          </p:cNvPr>
          <p:cNvPicPr>
            <a:picLocks noChangeAspect="1"/>
          </p:cNvPicPr>
          <p:nvPr/>
        </p:nvPicPr>
        <p:blipFill>
          <a:blip r:embed="rId8"/>
          <a:stretch>
            <a:fillRect/>
          </a:stretch>
        </p:blipFill>
        <p:spPr>
          <a:xfrm>
            <a:off x="621103" y="2863808"/>
            <a:ext cx="3889079" cy="544366"/>
          </a:xfrm>
          <a:prstGeom prst="rect">
            <a:avLst/>
          </a:prstGeom>
        </p:spPr>
      </p:pic>
    </p:spTree>
    <p:extLst>
      <p:ext uri="{BB962C8B-B14F-4D97-AF65-F5344CB8AC3E}">
        <p14:creationId xmlns:p14="http://schemas.microsoft.com/office/powerpoint/2010/main" val="109073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26235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3F135-979C-0944-AECB-9B5D40A962E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2926601-9E58-C5B4-F54D-C42CCF8A740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7A55654-3F19-A47C-1350-E9BFB1FD41D4}"/>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42568B99-44F3-2510-0129-38A18D2E806C}"/>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12DD893-E766-E144-1AE7-60DB20DCC0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ED37C70-E979-35CF-4EB3-67F08C1D67B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p>
        </p:txBody>
      </p:sp>
      <p:pic>
        <p:nvPicPr>
          <p:cNvPr id="5" name="圖片 4">
            <a:extLst>
              <a:ext uri="{FF2B5EF4-FFF2-40B4-BE49-F238E27FC236}">
                <a16:creationId xmlns:a16="http://schemas.microsoft.com/office/drawing/2014/main" id="{FE37DB5A-6E32-643C-53EE-C25228CD6C59}"/>
              </a:ext>
            </a:extLst>
          </p:cNvPr>
          <p:cNvPicPr>
            <a:picLocks noChangeAspect="1"/>
          </p:cNvPicPr>
          <p:nvPr/>
        </p:nvPicPr>
        <p:blipFill>
          <a:blip r:embed="rId3"/>
          <a:stretch>
            <a:fillRect/>
          </a:stretch>
        </p:blipFill>
        <p:spPr>
          <a:xfrm>
            <a:off x="1342595" y="1433011"/>
            <a:ext cx="8487960" cy="4191585"/>
          </a:xfrm>
          <a:prstGeom prst="rect">
            <a:avLst/>
          </a:prstGeom>
        </p:spPr>
      </p:pic>
    </p:spTree>
    <p:extLst>
      <p:ext uri="{BB962C8B-B14F-4D97-AF65-F5344CB8AC3E}">
        <p14:creationId xmlns:p14="http://schemas.microsoft.com/office/powerpoint/2010/main" val="2655691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D0653-90A5-98C1-0670-50D5162B3348}"/>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4E73384-6F04-9354-A1AC-AC483E0F166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4C148F6-9A12-1332-714B-85ED00657620}"/>
              </a:ext>
            </a:extLst>
          </p:cNvPr>
          <p:cNvGrpSpPr/>
          <p:nvPr/>
        </p:nvGrpSpPr>
        <p:grpSpPr>
          <a:xfrm>
            <a:off x="568443" y="319365"/>
            <a:ext cx="3324681" cy="400110"/>
            <a:chOff x="568442" y="319364"/>
            <a:chExt cx="3324681" cy="400111"/>
          </a:xfrm>
        </p:grpSpPr>
        <p:sp>
          <p:nvSpPr>
            <p:cNvPr id="55" name="文本框 23">
              <a:extLst>
                <a:ext uri="{FF2B5EF4-FFF2-40B4-BE49-F238E27FC236}">
                  <a16:creationId xmlns:a16="http://schemas.microsoft.com/office/drawing/2014/main" id="{1ADB2C57-3BF0-F40D-9E96-87C3F56415EB}"/>
                </a:ext>
              </a:extLst>
            </p:cNvPr>
            <p:cNvSpPr txBox="1"/>
            <p:nvPr/>
          </p:nvSpPr>
          <p:spPr>
            <a:xfrm>
              <a:off x="665958" y="319364"/>
              <a:ext cx="322716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Primitive 2n-th Root of Unity</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396653-EE63-780F-E26D-F218846CF48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0C1ED2B-F56A-08A9-1545-6E25F8D2789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31</a:t>
            </a:r>
          </a:p>
        </p:txBody>
      </p:sp>
      <p:pic>
        <p:nvPicPr>
          <p:cNvPr id="6" name="圖片 5">
            <a:extLst>
              <a:ext uri="{FF2B5EF4-FFF2-40B4-BE49-F238E27FC236}">
                <a16:creationId xmlns:a16="http://schemas.microsoft.com/office/drawing/2014/main" id="{8C025C18-B85E-6730-41A0-BB57F6DC26E1}"/>
              </a:ext>
            </a:extLst>
          </p:cNvPr>
          <p:cNvPicPr>
            <a:picLocks noChangeAspect="1"/>
          </p:cNvPicPr>
          <p:nvPr/>
        </p:nvPicPr>
        <p:blipFill>
          <a:blip r:embed="rId3"/>
          <a:stretch>
            <a:fillRect/>
          </a:stretch>
        </p:blipFill>
        <p:spPr>
          <a:xfrm>
            <a:off x="925553" y="931344"/>
            <a:ext cx="9360000" cy="2911745"/>
          </a:xfrm>
          <a:prstGeom prst="rect">
            <a:avLst/>
          </a:prstGeom>
        </p:spPr>
      </p:pic>
      <p:pic>
        <p:nvPicPr>
          <p:cNvPr id="10" name="圖片 9">
            <a:extLst>
              <a:ext uri="{FF2B5EF4-FFF2-40B4-BE49-F238E27FC236}">
                <a16:creationId xmlns:a16="http://schemas.microsoft.com/office/drawing/2014/main" id="{4601B260-676B-C871-6293-8947E5898C9A}"/>
              </a:ext>
            </a:extLst>
          </p:cNvPr>
          <p:cNvPicPr>
            <a:picLocks noChangeAspect="1"/>
          </p:cNvPicPr>
          <p:nvPr/>
        </p:nvPicPr>
        <p:blipFill>
          <a:blip r:embed="rId4"/>
          <a:stretch>
            <a:fillRect/>
          </a:stretch>
        </p:blipFill>
        <p:spPr>
          <a:xfrm>
            <a:off x="925553" y="3977999"/>
            <a:ext cx="9360000" cy="2510669"/>
          </a:xfrm>
          <a:prstGeom prst="rect">
            <a:avLst/>
          </a:prstGeom>
        </p:spPr>
      </p:pic>
    </p:spTree>
    <p:extLst>
      <p:ext uri="{BB962C8B-B14F-4D97-AF65-F5344CB8AC3E}">
        <p14:creationId xmlns:p14="http://schemas.microsoft.com/office/powerpoint/2010/main" val="815133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C7B06-DDAB-85F5-FACD-EB2D56952D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835FB925-7805-E164-B858-B8D861DAE4D6}"/>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1F87A2A7-5F21-8D32-1426-E95545F21A0E}"/>
              </a:ext>
            </a:extLst>
          </p:cNvPr>
          <p:cNvGrpSpPr/>
          <p:nvPr/>
        </p:nvGrpSpPr>
        <p:grpSpPr>
          <a:xfrm>
            <a:off x="568443" y="319365"/>
            <a:ext cx="5596009" cy="400110"/>
            <a:chOff x="568442" y="319364"/>
            <a:chExt cx="5596009" cy="400111"/>
          </a:xfrm>
        </p:grpSpPr>
        <p:sp>
          <p:nvSpPr>
            <p:cNvPr id="55" name="文本框 23">
              <a:extLst>
                <a:ext uri="{FF2B5EF4-FFF2-40B4-BE49-F238E27FC236}">
                  <a16:creationId xmlns:a16="http://schemas.microsoft.com/office/drawing/2014/main" id="{EA444670-4C7E-94F8-03F7-D6896060ACA7}"/>
                </a:ext>
              </a:extLst>
            </p:cNvPr>
            <p:cNvSpPr txBox="1"/>
            <p:nvPr/>
          </p:nvSpPr>
          <p:spPr>
            <a:xfrm>
              <a:off x="665958" y="319364"/>
              <a:ext cx="549849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97B07F5-E2D0-BE07-142B-DDEA51E215D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9E33DDC-BABA-E2CC-8920-31DE7CE3FC9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32</a:t>
            </a:r>
          </a:p>
        </p:txBody>
      </p:sp>
      <p:pic>
        <p:nvPicPr>
          <p:cNvPr id="7" name="圖片 6">
            <a:extLst>
              <a:ext uri="{FF2B5EF4-FFF2-40B4-BE49-F238E27FC236}">
                <a16:creationId xmlns:a16="http://schemas.microsoft.com/office/drawing/2014/main" id="{B7920E92-0276-6C90-221B-B2C6CD0C93FD}"/>
              </a:ext>
            </a:extLst>
          </p:cNvPr>
          <p:cNvPicPr>
            <a:picLocks noChangeAspect="1"/>
          </p:cNvPicPr>
          <p:nvPr/>
        </p:nvPicPr>
        <p:blipFill>
          <a:blip r:embed="rId3"/>
          <a:stretch>
            <a:fillRect/>
          </a:stretch>
        </p:blipFill>
        <p:spPr>
          <a:xfrm>
            <a:off x="661830" y="1548983"/>
            <a:ext cx="7200000" cy="413854"/>
          </a:xfrm>
          <a:prstGeom prst="rect">
            <a:avLst/>
          </a:prstGeom>
        </p:spPr>
      </p:pic>
      <p:pic>
        <p:nvPicPr>
          <p:cNvPr id="9" name="圖片 8">
            <a:extLst>
              <a:ext uri="{FF2B5EF4-FFF2-40B4-BE49-F238E27FC236}">
                <a16:creationId xmlns:a16="http://schemas.microsoft.com/office/drawing/2014/main" id="{F718DB34-C4A7-1998-24C4-83265C6D6AC0}"/>
              </a:ext>
            </a:extLst>
          </p:cNvPr>
          <p:cNvPicPr>
            <a:picLocks noChangeAspect="1"/>
          </p:cNvPicPr>
          <p:nvPr/>
        </p:nvPicPr>
        <p:blipFill>
          <a:blip r:embed="rId4"/>
          <a:srcRect b="56181"/>
          <a:stretch/>
        </p:blipFill>
        <p:spPr>
          <a:xfrm>
            <a:off x="568442" y="1978327"/>
            <a:ext cx="5683755" cy="1378439"/>
          </a:xfrm>
          <a:prstGeom prst="rect">
            <a:avLst/>
          </a:prstGeom>
        </p:spPr>
      </p:pic>
      <p:pic>
        <p:nvPicPr>
          <p:cNvPr id="11" name="圖片 10">
            <a:extLst>
              <a:ext uri="{FF2B5EF4-FFF2-40B4-BE49-F238E27FC236}">
                <a16:creationId xmlns:a16="http://schemas.microsoft.com/office/drawing/2014/main" id="{14F508B5-D248-4879-DC20-CBCAF17D0818}"/>
              </a:ext>
            </a:extLst>
          </p:cNvPr>
          <p:cNvPicPr>
            <a:picLocks noChangeAspect="1"/>
          </p:cNvPicPr>
          <p:nvPr/>
        </p:nvPicPr>
        <p:blipFill>
          <a:blip r:embed="rId5"/>
          <a:stretch>
            <a:fillRect/>
          </a:stretch>
        </p:blipFill>
        <p:spPr>
          <a:xfrm>
            <a:off x="6390189" y="2008997"/>
            <a:ext cx="4238012" cy="2840005"/>
          </a:xfrm>
          <a:prstGeom prst="rect">
            <a:avLst/>
          </a:prstGeom>
        </p:spPr>
      </p:pic>
      <p:pic>
        <p:nvPicPr>
          <p:cNvPr id="13" name="圖片 12">
            <a:extLst>
              <a:ext uri="{FF2B5EF4-FFF2-40B4-BE49-F238E27FC236}">
                <a16:creationId xmlns:a16="http://schemas.microsoft.com/office/drawing/2014/main" id="{54522F25-93EA-5C80-C0EF-42E3494F7838}"/>
              </a:ext>
            </a:extLst>
          </p:cNvPr>
          <p:cNvPicPr>
            <a:picLocks noChangeAspect="1"/>
          </p:cNvPicPr>
          <p:nvPr/>
        </p:nvPicPr>
        <p:blipFill>
          <a:blip r:embed="rId6"/>
          <a:srcRect t="13426"/>
          <a:stretch/>
        </p:blipFill>
        <p:spPr>
          <a:xfrm>
            <a:off x="529213" y="5099376"/>
            <a:ext cx="7200000" cy="303969"/>
          </a:xfrm>
          <a:prstGeom prst="rect">
            <a:avLst/>
          </a:prstGeom>
        </p:spPr>
      </p:pic>
      <p:pic>
        <p:nvPicPr>
          <p:cNvPr id="14" name="圖片 13">
            <a:extLst>
              <a:ext uri="{FF2B5EF4-FFF2-40B4-BE49-F238E27FC236}">
                <a16:creationId xmlns:a16="http://schemas.microsoft.com/office/drawing/2014/main" id="{2CE409F2-7F11-7D67-5BCC-DB74766CF875}"/>
              </a:ext>
            </a:extLst>
          </p:cNvPr>
          <p:cNvPicPr>
            <a:picLocks noChangeAspect="1"/>
          </p:cNvPicPr>
          <p:nvPr/>
        </p:nvPicPr>
        <p:blipFill>
          <a:blip r:embed="rId7"/>
          <a:stretch>
            <a:fillRect/>
          </a:stretch>
        </p:blipFill>
        <p:spPr>
          <a:xfrm>
            <a:off x="529213" y="5434016"/>
            <a:ext cx="4404498" cy="1400274"/>
          </a:xfrm>
          <a:prstGeom prst="rect">
            <a:avLst/>
          </a:prstGeom>
        </p:spPr>
      </p:pic>
      <p:pic>
        <p:nvPicPr>
          <p:cNvPr id="16" name="圖片 15">
            <a:extLst>
              <a:ext uri="{FF2B5EF4-FFF2-40B4-BE49-F238E27FC236}">
                <a16:creationId xmlns:a16="http://schemas.microsoft.com/office/drawing/2014/main" id="{DB0F23D2-E5B7-3623-B100-C233EB1B67D0}"/>
              </a:ext>
            </a:extLst>
          </p:cNvPr>
          <p:cNvPicPr>
            <a:picLocks noChangeAspect="1"/>
          </p:cNvPicPr>
          <p:nvPr/>
        </p:nvPicPr>
        <p:blipFill>
          <a:blip r:embed="rId8"/>
          <a:srcRect t="21955"/>
          <a:stretch/>
        </p:blipFill>
        <p:spPr>
          <a:xfrm>
            <a:off x="529213" y="740093"/>
            <a:ext cx="3685948" cy="912430"/>
          </a:xfrm>
          <a:prstGeom prst="rect">
            <a:avLst/>
          </a:prstGeom>
        </p:spPr>
      </p:pic>
      <p:pic>
        <p:nvPicPr>
          <p:cNvPr id="17" name="圖片 16">
            <a:extLst>
              <a:ext uri="{FF2B5EF4-FFF2-40B4-BE49-F238E27FC236}">
                <a16:creationId xmlns:a16="http://schemas.microsoft.com/office/drawing/2014/main" id="{D3BDC99A-9A26-B85E-616D-32F2FBE64DA2}"/>
              </a:ext>
            </a:extLst>
          </p:cNvPr>
          <p:cNvPicPr>
            <a:picLocks noChangeAspect="1"/>
          </p:cNvPicPr>
          <p:nvPr/>
        </p:nvPicPr>
        <p:blipFill>
          <a:blip r:embed="rId4"/>
          <a:srcRect t="56181"/>
          <a:stretch/>
        </p:blipFill>
        <p:spPr>
          <a:xfrm>
            <a:off x="412245" y="3470563"/>
            <a:ext cx="5683755" cy="1378439"/>
          </a:xfrm>
          <a:prstGeom prst="rect">
            <a:avLst/>
          </a:prstGeom>
        </p:spPr>
      </p:pic>
    </p:spTree>
    <p:extLst>
      <p:ext uri="{BB962C8B-B14F-4D97-AF65-F5344CB8AC3E}">
        <p14:creationId xmlns:p14="http://schemas.microsoft.com/office/powerpoint/2010/main" val="459754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7C765-6908-CF2F-495C-EF15B076B4F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B2103377-FBBA-AD70-9266-831A2992777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AA5EE499-F532-6131-A1CF-84B3E0F49637}"/>
              </a:ext>
            </a:extLst>
          </p:cNvPr>
          <p:cNvGrpSpPr/>
          <p:nvPr/>
        </p:nvGrpSpPr>
        <p:grpSpPr>
          <a:xfrm>
            <a:off x="568443" y="319365"/>
            <a:ext cx="5680968" cy="400110"/>
            <a:chOff x="568442" y="319364"/>
            <a:chExt cx="5680968" cy="400111"/>
          </a:xfrm>
        </p:grpSpPr>
        <p:sp>
          <p:nvSpPr>
            <p:cNvPr id="55" name="文本框 23">
              <a:extLst>
                <a:ext uri="{FF2B5EF4-FFF2-40B4-BE49-F238E27FC236}">
                  <a16:creationId xmlns:a16="http://schemas.microsoft.com/office/drawing/2014/main" id="{74C445D0-90D4-F8F0-6FA8-1AD3AFE865A1}"/>
                </a:ext>
              </a:extLst>
            </p:cNvPr>
            <p:cNvSpPr txBox="1"/>
            <p:nvPr/>
          </p:nvSpPr>
          <p:spPr>
            <a:xfrm>
              <a:off x="665958" y="319364"/>
              <a:ext cx="55834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713949C-E155-4091-F9C8-FF910FBEF08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44D8DAD-1A59-DB2E-780B-9830EA0D2AEB}"/>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33</a:t>
            </a:r>
          </a:p>
        </p:txBody>
      </p:sp>
      <p:pic>
        <p:nvPicPr>
          <p:cNvPr id="10" name="圖片 9">
            <a:extLst>
              <a:ext uri="{FF2B5EF4-FFF2-40B4-BE49-F238E27FC236}">
                <a16:creationId xmlns:a16="http://schemas.microsoft.com/office/drawing/2014/main" id="{9BE7A0BF-A781-10C5-6DFA-D255A491355B}"/>
              </a:ext>
            </a:extLst>
          </p:cNvPr>
          <p:cNvPicPr>
            <a:picLocks noChangeAspect="1"/>
          </p:cNvPicPr>
          <p:nvPr/>
        </p:nvPicPr>
        <p:blipFill>
          <a:blip r:embed="rId3"/>
          <a:stretch>
            <a:fillRect/>
          </a:stretch>
        </p:blipFill>
        <p:spPr>
          <a:xfrm>
            <a:off x="568442" y="1967062"/>
            <a:ext cx="8706430" cy="360224"/>
          </a:xfrm>
          <a:prstGeom prst="rect">
            <a:avLst/>
          </a:prstGeom>
        </p:spPr>
      </p:pic>
      <p:pic>
        <p:nvPicPr>
          <p:cNvPr id="14" name="圖片 13">
            <a:extLst>
              <a:ext uri="{FF2B5EF4-FFF2-40B4-BE49-F238E27FC236}">
                <a16:creationId xmlns:a16="http://schemas.microsoft.com/office/drawing/2014/main" id="{F1C8A91C-8F26-AE75-F0CF-366D58CD1D43}"/>
              </a:ext>
            </a:extLst>
          </p:cNvPr>
          <p:cNvPicPr>
            <a:picLocks noChangeAspect="1"/>
          </p:cNvPicPr>
          <p:nvPr/>
        </p:nvPicPr>
        <p:blipFill>
          <a:blip r:embed="rId4"/>
          <a:stretch>
            <a:fillRect/>
          </a:stretch>
        </p:blipFill>
        <p:spPr>
          <a:xfrm>
            <a:off x="415403" y="2422050"/>
            <a:ext cx="5069861" cy="3572248"/>
          </a:xfrm>
          <a:prstGeom prst="rect">
            <a:avLst/>
          </a:prstGeom>
        </p:spPr>
      </p:pic>
      <p:pic>
        <p:nvPicPr>
          <p:cNvPr id="16" name="圖片 15">
            <a:extLst>
              <a:ext uri="{FF2B5EF4-FFF2-40B4-BE49-F238E27FC236}">
                <a16:creationId xmlns:a16="http://schemas.microsoft.com/office/drawing/2014/main" id="{B9864359-7AA4-FCED-555B-2C2A3081F1DA}"/>
              </a:ext>
            </a:extLst>
          </p:cNvPr>
          <p:cNvPicPr>
            <a:picLocks noChangeAspect="1"/>
          </p:cNvPicPr>
          <p:nvPr/>
        </p:nvPicPr>
        <p:blipFill>
          <a:blip r:embed="rId5"/>
          <a:stretch>
            <a:fillRect/>
          </a:stretch>
        </p:blipFill>
        <p:spPr>
          <a:xfrm>
            <a:off x="5900667" y="2422049"/>
            <a:ext cx="5356040" cy="1522592"/>
          </a:xfrm>
          <a:prstGeom prst="rect">
            <a:avLst/>
          </a:prstGeom>
        </p:spPr>
      </p:pic>
      <p:pic>
        <p:nvPicPr>
          <p:cNvPr id="18" name="圖片 17">
            <a:extLst>
              <a:ext uri="{FF2B5EF4-FFF2-40B4-BE49-F238E27FC236}">
                <a16:creationId xmlns:a16="http://schemas.microsoft.com/office/drawing/2014/main" id="{6820ED3C-16D8-5D9E-A730-DB3F0DCAA075}"/>
              </a:ext>
            </a:extLst>
          </p:cNvPr>
          <p:cNvPicPr>
            <a:picLocks noChangeAspect="1"/>
          </p:cNvPicPr>
          <p:nvPr/>
        </p:nvPicPr>
        <p:blipFill>
          <a:blip r:embed="rId6"/>
          <a:stretch>
            <a:fillRect/>
          </a:stretch>
        </p:blipFill>
        <p:spPr>
          <a:xfrm>
            <a:off x="6096000" y="4495957"/>
            <a:ext cx="5069861" cy="1326397"/>
          </a:xfrm>
          <a:prstGeom prst="rect">
            <a:avLst/>
          </a:prstGeom>
        </p:spPr>
      </p:pic>
      <p:pic>
        <p:nvPicPr>
          <p:cNvPr id="20" name="圖片 19">
            <a:extLst>
              <a:ext uri="{FF2B5EF4-FFF2-40B4-BE49-F238E27FC236}">
                <a16:creationId xmlns:a16="http://schemas.microsoft.com/office/drawing/2014/main" id="{4CCC5344-85E9-2B01-1251-C20E47546EF7}"/>
              </a:ext>
            </a:extLst>
          </p:cNvPr>
          <p:cNvPicPr>
            <a:picLocks noChangeAspect="1"/>
          </p:cNvPicPr>
          <p:nvPr/>
        </p:nvPicPr>
        <p:blipFill>
          <a:blip r:embed="rId7"/>
          <a:stretch>
            <a:fillRect/>
          </a:stretch>
        </p:blipFill>
        <p:spPr>
          <a:xfrm>
            <a:off x="356620" y="778065"/>
            <a:ext cx="4541661" cy="1035232"/>
          </a:xfrm>
          <a:prstGeom prst="rect">
            <a:avLst/>
          </a:prstGeom>
        </p:spPr>
      </p:pic>
      <p:pic>
        <p:nvPicPr>
          <p:cNvPr id="4" name="圖片 3">
            <a:extLst>
              <a:ext uri="{FF2B5EF4-FFF2-40B4-BE49-F238E27FC236}">
                <a16:creationId xmlns:a16="http://schemas.microsoft.com/office/drawing/2014/main" id="{2B930373-9931-C2F9-6CFE-2CE77ABEA271}"/>
              </a:ext>
            </a:extLst>
          </p:cNvPr>
          <p:cNvPicPr>
            <a:picLocks noChangeAspect="1"/>
          </p:cNvPicPr>
          <p:nvPr/>
        </p:nvPicPr>
        <p:blipFill>
          <a:blip r:embed="rId8"/>
          <a:stretch>
            <a:fillRect/>
          </a:stretch>
        </p:blipFill>
        <p:spPr>
          <a:xfrm>
            <a:off x="9133279" y="1054626"/>
            <a:ext cx="1656641" cy="361120"/>
          </a:xfrm>
          <a:prstGeom prst="rect">
            <a:avLst/>
          </a:prstGeom>
        </p:spPr>
      </p:pic>
      <p:sp>
        <p:nvSpPr>
          <p:cNvPr id="6" name="文字方塊 5">
            <a:extLst>
              <a:ext uri="{FF2B5EF4-FFF2-40B4-BE49-F238E27FC236}">
                <a16:creationId xmlns:a16="http://schemas.microsoft.com/office/drawing/2014/main" id="{1BCEC310-CE94-E5FD-EBA1-B07DDB52EA88}"/>
              </a:ext>
            </a:extLst>
          </p:cNvPr>
          <p:cNvSpPr txBox="1"/>
          <p:nvPr/>
        </p:nvSpPr>
        <p:spPr>
          <a:xfrm>
            <a:off x="8402852" y="743104"/>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7911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136C1E-AF6B-8ADB-0F7A-F2FDF03B33F6}"/>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A6D2E55-9379-6C4B-34BA-4EDBAA3EB3C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圖片 2">
            <a:extLst>
              <a:ext uri="{FF2B5EF4-FFF2-40B4-BE49-F238E27FC236}">
                <a16:creationId xmlns:a16="http://schemas.microsoft.com/office/drawing/2014/main" id="{FEF40EBD-7836-CDE8-447E-44610F919302}"/>
              </a:ext>
            </a:extLst>
          </p:cNvPr>
          <p:cNvPicPr>
            <a:picLocks noChangeAspect="1"/>
          </p:cNvPicPr>
          <p:nvPr/>
        </p:nvPicPr>
        <p:blipFill>
          <a:blip r:embed="rId3"/>
          <a:stretch>
            <a:fillRect/>
          </a:stretch>
        </p:blipFill>
        <p:spPr>
          <a:xfrm>
            <a:off x="7202254" y="1295400"/>
            <a:ext cx="4724589" cy="2333130"/>
          </a:xfrm>
          <a:prstGeom prst="rect">
            <a:avLst/>
          </a:prstGeom>
        </p:spPr>
      </p:pic>
      <p:grpSp>
        <p:nvGrpSpPr>
          <p:cNvPr id="54" name="组合 53">
            <a:extLst>
              <a:ext uri="{FF2B5EF4-FFF2-40B4-BE49-F238E27FC236}">
                <a16:creationId xmlns:a16="http://schemas.microsoft.com/office/drawing/2014/main" id="{1BDBB12A-8C0B-3137-BA2D-C8977CF3E257}"/>
              </a:ext>
            </a:extLst>
          </p:cNvPr>
          <p:cNvGrpSpPr/>
          <p:nvPr/>
        </p:nvGrpSpPr>
        <p:grpSpPr>
          <a:xfrm>
            <a:off x="568443" y="319365"/>
            <a:ext cx="2589288" cy="400110"/>
            <a:chOff x="568442" y="319364"/>
            <a:chExt cx="2589288" cy="400111"/>
          </a:xfrm>
        </p:grpSpPr>
        <p:sp>
          <p:nvSpPr>
            <p:cNvPr id="55" name="文本框 23">
              <a:extLst>
                <a:ext uri="{FF2B5EF4-FFF2-40B4-BE49-F238E27FC236}">
                  <a16:creationId xmlns:a16="http://schemas.microsoft.com/office/drawing/2014/main" id="{0838E9EE-86B7-DFF9-184F-8BCD0FD24F2A}"/>
                </a:ext>
              </a:extLst>
            </p:cNvPr>
            <p:cNvSpPr txBox="1"/>
            <p:nvPr/>
          </p:nvSpPr>
          <p:spPr>
            <a:xfrm>
              <a:off x="665958" y="319364"/>
              <a:ext cx="249177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INTT Example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9F705E-0FCA-A99C-A860-D4057DE8E89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8758A2B-0A23-49C4-A1A7-79EB3E792CE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p>
        </p:txBody>
      </p:sp>
      <p:pic>
        <p:nvPicPr>
          <p:cNvPr id="4" name="圖片 3">
            <a:extLst>
              <a:ext uri="{FF2B5EF4-FFF2-40B4-BE49-F238E27FC236}">
                <a16:creationId xmlns:a16="http://schemas.microsoft.com/office/drawing/2014/main" id="{6826BEBE-1BBD-C872-1F4B-474F65ACD5AF}"/>
              </a:ext>
            </a:extLst>
          </p:cNvPr>
          <p:cNvPicPr>
            <a:picLocks noChangeAspect="1"/>
          </p:cNvPicPr>
          <p:nvPr/>
        </p:nvPicPr>
        <p:blipFill>
          <a:blip r:embed="rId4"/>
          <a:stretch>
            <a:fillRect/>
          </a:stretch>
        </p:blipFill>
        <p:spPr>
          <a:xfrm>
            <a:off x="568442" y="1853307"/>
            <a:ext cx="7000517" cy="3933944"/>
          </a:xfrm>
          <a:prstGeom prst="rect">
            <a:avLst/>
          </a:prstGeom>
        </p:spPr>
      </p:pic>
    </p:spTree>
    <p:extLst>
      <p:ext uri="{BB962C8B-B14F-4D97-AF65-F5344CB8AC3E}">
        <p14:creationId xmlns:p14="http://schemas.microsoft.com/office/powerpoint/2010/main" val="2137017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20D56E-60D0-4A90-9D6B-E6F5A57943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6F0DC54-CCAF-9455-F31D-4FA8BB47C9F2}"/>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4E38448-AA3E-3114-3262-06553B4F7D6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CEE8DE49-023D-9BA6-2B21-77B7B4BFDF4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4A5D5AC-2120-39DA-E849-675365CC9FD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C896EFE-E5A6-B7F0-97D1-0B8FE7634AA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35</a:t>
            </a:r>
          </a:p>
        </p:txBody>
      </p:sp>
      <p:pic>
        <p:nvPicPr>
          <p:cNvPr id="9" name="圖片 8">
            <a:extLst>
              <a:ext uri="{FF2B5EF4-FFF2-40B4-BE49-F238E27FC236}">
                <a16:creationId xmlns:a16="http://schemas.microsoft.com/office/drawing/2014/main" id="{6CB0C43A-FFEF-3F03-2039-A62031522852}"/>
              </a:ext>
            </a:extLst>
          </p:cNvPr>
          <p:cNvPicPr>
            <a:picLocks noChangeAspect="1"/>
          </p:cNvPicPr>
          <p:nvPr/>
        </p:nvPicPr>
        <p:blipFill>
          <a:blip r:embed="rId3"/>
          <a:stretch>
            <a:fillRect/>
          </a:stretch>
        </p:blipFill>
        <p:spPr>
          <a:xfrm>
            <a:off x="549393" y="3071837"/>
            <a:ext cx="5641858" cy="714326"/>
          </a:xfrm>
          <a:prstGeom prst="rect">
            <a:avLst/>
          </a:prstGeom>
        </p:spPr>
      </p:pic>
      <p:pic>
        <p:nvPicPr>
          <p:cNvPr id="11" name="圖片 10">
            <a:extLst>
              <a:ext uri="{FF2B5EF4-FFF2-40B4-BE49-F238E27FC236}">
                <a16:creationId xmlns:a16="http://schemas.microsoft.com/office/drawing/2014/main" id="{C905FE53-5162-31C4-AC80-6B435625DE5D}"/>
              </a:ext>
            </a:extLst>
          </p:cNvPr>
          <p:cNvPicPr>
            <a:picLocks noChangeAspect="1"/>
          </p:cNvPicPr>
          <p:nvPr/>
        </p:nvPicPr>
        <p:blipFill>
          <a:blip r:embed="rId4"/>
          <a:stretch>
            <a:fillRect/>
          </a:stretch>
        </p:blipFill>
        <p:spPr>
          <a:xfrm>
            <a:off x="665960" y="719475"/>
            <a:ext cx="5077616" cy="2146023"/>
          </a:xfrm>
          <a:prstGeom prst="rect">
            <a:avLst/>
          </a:prstGeom>
        </p:spPr>
      </p:pic>
      <p:pic>
        <p:nvPicPr>
          <p:cNvPr id="13" name="圖片 12">
            <a:extLst>
              <a:ext uri="{FF2B5EF4-FFF2-40B4-BE49-F238E27FC236}">
                <a16:creationId xmlns:a16="http://schemas.microsoft.com/office/drawing/2014/main" id="{97AE467D-9E45-A9CD-AA85-1F6C708A4B09}"/>
              </a:ext>
            </a:extLst>
          </p:cNvPr>
          <p:cNvPicPr>
            <a:picLocks noChangeAspect="1"/>
          </p:cNvPicPr>
          <p:nvPr/>
        </p:nvPicPr>
        <p:blipFill>
          <a:blip r:embed="rId5"/>
          <a:stretch>
            <a:fillRect/>
          </a:stretch>
        </p:blipFill>
        <p:spPr>
          <a:xfrm>
            <a:off x="450945" y="4157837"/>
            <a:ext cx="6845205" cy="443271"/>
          </a:xfrm>
          <a:prstGeom prst="rect">
            <a:avLst/>
          </a:prstGeom>
        </p:spPr>
      </p:pic>
      <p:pic>
        <p:nvPicPr>
          <p:cNvPr id="15" name="圖片 14">
            <a:extLst>
              <a:ext uri="{FF2B5EF4-FFF2-40B4-BE49-F238E27FC236}">
                <a16:creationId xmlns:a16="http://schemas.microsoft.com/office/drawing/2014/main" id="{FA1A24A7-C0BB-C312-700C-D7FB2E64139B}"/>
              </a:ext>
            </a:extLst>
          </p:cNvPr>
          <p:cNvPicPr>
            <a:picLocks noChangeAspect="1"/>
          </p:cNvPicPr>
          <p:nvPr/>
        </p:nvPicPr>
        <p:blipFill>
          <a:blip r:embed="rId6"/>
          <a:stretch>
            <a:fillRect/>
          </a:stretch>
        </p:blipFill>
        <p:spPr>
          <a:xfrm>
            <a:off x="847288" y="5092977"/>
            <a:ext cx="4296566" cy="973374"/>
          </a:xfrm>
          <a:prstGeom prst="rect">
            <a:avLst/>
          </a:prstGeom>
        </p:spPr>
      </p:pic>
      <p:pic>
        <p:nvPicPr>
          <p:cNvPr id="18" name="圖片 17">
            <a:extLst>
              <a:ext uri="{FF2B5EF4-FFF2-40B4-BE49-F238E27FC236}">
                <a16:creationId xmlns:a16="http://schemas.microsoft.com/office/drawing/2014/main" id="{915360F8-3077-AFA9-9BDE-65D72A083295}"/>
              </a:ext>
            </a:extLst>
          </p:cNvPr>
          <p:cNvPicPr>
            <a:picLocks noChangeAspect="1"/>
          </p:cNvPicPr>
          <p:nvPr/>
        </p:nvPicPr>
        <p:blipFill>
          <a:blip r:embed="rId7"/>
          <a:stretch>
            <a:fillRect/>
          </a:stretch>
        </p:blipFill>
        <p:spPr>
          <a:xfrm>
            <a:off x="6818861" y="2405215"/>
            <a:ext cx="4941139" cy="1566785"/>
          </a:xfrm>
          <a:prstGeom prst="rect">
            <a:avLst/>
          </a:prstGeom>
        </p:spPr>
      </p:pic>
      <p:pic>
        <p:nvPicPr>
          <p:cNvPr id="20" name="圖片 19">
            <a:extLst>
              <a:ext uri="{FF2B5EF4-FFF2-40B4-BE49-F238E27FC236}">
                <a16:creationId xmlns:a16="http://schemas.microsoft.com/office/drawing/2014/main" id="{2A4B6173-4B42-D002-14B2-75FD2FC622F7}"/>
              </a:ext>
            </a:extLst>
          </p:cNvPr>
          <p:cNvPicPr>
            <a:picLocks noChangeAspect="1"/>
          </p:cNvPicPr>
          <p:nvPr/>
        </p:nvPicPr>
        <p:blipFill>
          <a:blip r:embed="rId8"/>
          <a:stretch>
            <a:fillRect/>
          </a:stretch>
        </p:blipFill>
        <p:spPr>
          <a:xfrm>
            <a:off x="7765481" y="1073385"/>
            <a:ext cx="3200302" cy="921238"/>
          </a:xfrm>
          <a:prstGeom prst="rect">
            <a:avLst/>
          </a:prstGeom>
        </p:spPr>
      </p:pic>
      <p:sp>
        <p:nvSpPr>
          <p:cNvPr id="22" name="文字方塊 21">
            <a:extLst>
              <a:ext uri="{FF2B5EF4-FFF2-40B4-BE49-F238E27FC236}">
                <a16:creationId xmlns:a16="http://schemas.microsoft.com/office/drawing/2014/main" id="{5D3DEA8A-8E7B-1BC6-B74A-D1D1FFFDE89D}"/>
              </a:ext>
            </a:extLst>
          </p:cNvPr>
          <p:cNvSpPr txBox="1"/>
          <p:nvPr/>
        </p:nvSpPr>
        <p:spPr>
          <a:xfrm>
            <a:off x="7106579" y="887548"/>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3369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E8846-D939-756E-642A-8A4412DA1FE4}"/>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EA808B4-5E63-F37A-183B-B6630E4AD86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E8ED559E-C4BE-CB9B-CE27-4F80CFE82289}"/>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9413D3C9-559F-12D6-7B0F-E2F9F76B09FF}"/>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249FFF-F4AD-5FF4-E058-1ECFE374B4E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55E0220-15F9-03B9-7F27-1A3CF0F09F2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36</a:t>
            </a:r>
          </a:p>
        </p:txBody>
      </p:sp>
      <p:grpSp>
        <p:nvGrpSpPr>
          <p:cNvPr id="25" name="群組 24">
            <a:extLst>
              <a:ext uri="{FF2B5EF4-FFF2-40B4-BE49-F238E27FC236}">
                <a16:creationId xmlns:a16="http://schemas.microsoft.com/office/drawing/2014/main" id="{93593721-903D-7606-06EF-F1AEFC92977E}"/>
              </a:ext>
            </a:extLst>
          </p:cNvPr>
          <p:cNvGrpSpPr/>
          <p:nvPr/>
        </p:nvGrpSpPr>
        <p:grpSpPr>
          <a:xfrm>
            <a:off x="971549" y="886439"/>
            <a:ext cx="3695701" cy="5356093"/>
            <a:chOff x="971549" y="886439"/>
            <a:chExt cx="3695701" cy="5356093"/>
          </a:xfrm>
        </p:grpSpPr>
        <p:pic>
          <p:nvPicPr>
            <p:cNvPr id="8" name="圖片 7">
              <a:extLst>
                <a:ext uri="{FF2B5EF4-FFF2-40B4-BE49-F238E27FC236}">
                  <a16:creationId xmlns:a16="http://schemas.microsoft.com/office/drawing/2014/main" id="{3B2B43C7-543B-B372-DBF5-DF370161BFA6}"/>
                </a:ext>
              </a:extLst>
            </p:cNvPr>
            <p:cNvPicPr>
              <a:picLocks noChangeAspect="1"/>
            </p:cNvPicPr>
            <p:nvPr/>
          </p:nvPicPr>
          <p:blipFill>
            <a:blip r:embed="rId3"/>
            <a:stretch>
              <a:fillRect/>
            </a:stretch>
          </p:blipFill>
          <p:spPr>
            <a:xfrm>
              <a:off x="1289340" y="886439"/>
              <a:ext cx="3377910" cy="5356093"/>
            </a:xfrm>
            <a:prstGeom prst="rect">
              <a:avLst/>
            </a:prstGeom>
          </p:spPr>
        </p:pic>
        <p:sp>
          <p:nvSpPr>
            <p:cNvPr id="14" name="文字方塊 13">
              <a:extLst>
                <a:ext uri="{FF2B5EF4-FFF2-40B4-BE49-F238E27FC236}">
                  <a16:creationId xmlns:a16="http://schemas.microsoft.com/office/drawing/2014/main" id="{1CFE8752-8BD8-3651-1F27-B3CC6D397256}"/>
                </a:ext>
              </a:extLst>
            </p:cNvPr>
            <p:cNvSpPr txBox="1"/>
            <p:nvPr/>
          </p:nvSpPr>
          <p:spPr>
            <a:xfrm>
              <a:off x="971550" y="2466975"/>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periodicity:</a:t>
              </a:r>
              <a:endParaRPr lang="zh-TW" altLang="en-US"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93AC1C9C-25CE-6F23-6D74-FFB9BFBB7567}"/>
                </a:ext>
              </a:extLst>
            </p:cNvPr>
            <p:cNvSpPr txBox="1"/>
            <p:nvPr/>
          </p:nvSpPr>
          <p:spPr>
            <a:xfrm>
              <a:off x="971549" y="4306371"/>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symmetry:</a:t>
              </a:r>
              <a:endParaRPr lang="zh-TW" altLang="en-US" dirty="0">
                <a:latin typeface="Times New Roman" panose="02020603050405020304" pitchFamily="18" charset="0"/>
                <a:cs typeface="Times New Roman" panose="02020603050405020304" pitchFamily="18" charset="0"/>
              </a:endParaRPr>
            </a:p>
          </p:txBody>
        </p:sp>
        <p:pic>
          <p:nvPicPr>
            <p:cNvPr id="22" name="圖片 21">
              <a:extLst>
                <a:ext uri="{FF2B5EF4-FFF2-40B4-BE49-F238E27FC236}">
                  <a16:creationId xmlns:a16="http://schemas.microsoft.com/office/drawing/2014/main" id="{99684A3F-8336-FDDC-9594-5C3D6DCF709E}"/>
                </a:ext>
              </a:extLst>
            </p:cNvPr>
            <p:cNvPicPr>
              <a:picLocks noChangeAspect="1"/>
            </p:cNvPicPr>
            <p:nvPr/>
          </p:nvPicPr>
          <p:blipFill>
            <a:blip r:embed="rId4"/>
            <a:stretch>
              <a:fillRect/>
            </a:stretch>
          </p:blipFill>
          <p:spPr>
            <a:xfrm>
              <a:off x="3618079" y="3870549"/>
              <a:ext cx="109702" cy="151145"/>
            </a:xfrm>
            <a:prstGeom prst="rect">
              <a:avLst/>
            </a:prstGeom>
          </p:spPr>
        </p:pic>
        <p:pic>
          <p:nvPicPr>
            <p:cNvPr id="24" name="圖片 23">
              <a:extLst>
                <a:ext uri="{FF2B5EF4-FFF2-40B4-BE49-F238E27FC236}">
                  <a16:creationId xmlns:a16="http://schemas.microsoft.com/office/drawing/2014/main" id="{15260676-AC01-9146-9C1C-2B262C1C0990}"/>
                </a:ext>
              </a:extLst>
            </p:cNvPr>
            <p:cNvPicPr>
              <a:picLocks noChangeAspect="1"/>
            </p:cNvPicPr>
            <p:nvPr/>
          </p:nvPicPr>
          <p:blipFill>
            <a:blip r:embed="rId5"/>
            <a:stretch>
              <a:fillRect/>
            </a:stretch>
          </p:blipFill>
          <p:spPr>
            <a:xfrm>
              <a:off x="3528344" y="5844389"/>
              <a:ext cx="468982" cy="269726"/>
            </a:xfrm>
            <a:prstGeom prst="rect">
              <a:avLst/>
            </a:prstGeom>
          </p:spPr>
        </p:pic>
      </p:grpSp>
      <p:grpSp>
        <p:nvGrpSpPr>
          <p:cNvPr id="59" name="群組 58">
            <a:extLst>
              <a:ext uri="{FF2B5EF4-FFF2-40B4-BE49-F238E27FC236}">
                <a16:creationId xmlns:a16="http://schemas.microsoft.com/office/drawing/2014/main" id="{27903858-27A5-D7B4-3279-CB30689D5327}"/>
              </a:ext>
            </a:extLst>
          </p:cNvPr>
          <p:cNvGrpSpPr/>
          <p:nvPr/>
        </p:nvGrpSpPr>
        <p:grpSpPr>
          <a:xfrm>
            <a:off x="6614523" y="327868"/>
            <a:ext cx="3240000" cy="1620000"/>
            <a:chOff x="5325183" y="1038840"/>
            <a:chExt cx="4094993" cy="1940343"/>
          </a:xfrm>
        </p:grpSpPr>
        <p:pic>
          <p:nvPicPr>
            <p:cNvPr id="29" name="圖片 28">
              <a:extLst>
                <a:ext uri="{FF2B5EF4-FFF2-40B4-BE49-F238E27FC236}">
                  <a16:creationId xmlns:a16="http://schemas.microsoft.com/office/drawing/2014/main" id="{479A5113-C23F-059F-8494-36653F2852B0}"/>
                </a:ext>
              </a:extLst>
            </p:cNvPr>
            <p:cNvPicPr>
              <a:picLocks noChangeAspect="1"/>
            </p:cNvPicPr>
            <p:nvPr/>
          </p:nvPicPr>
          <p:blipFill>
            <a:blip r:embed="rId6"/>
            <a:stretch>
              <a:fillRect/>
            </a:stretch>
          </p:blipFill>
          <p:spPr>
            <a:xfrm>
              <a:off x="5325183" y="1038840"/>
              <a:ext cx="4094993" cy="1940343"/>
            </a:xfrm>
            <a:prstGeom prst="rect">
              <a:avLst/>
            </a:prstGeom>
          </p:spPr>
        </p:pic>
        <p:pic>
          <p:nvPicPr>
            <p:cNvPr id="34" name="圖片 33">
              <a:extLst>
                <a:ext uri="{FF2B5EF4-FFF2-40B4-BE49-F238E27FC236}">
                  <a16:creationId xmlns:a16="http://schemas.microsoft.com/office/drawing/2014/main" id="{6D1337EC-B7FB-E4AE-4D10-9D48E1B54B2D}"/>
                </a:ext>
              </a:extLst>
            </p:cNvPr>
            <p:cNvPicPr>
              <a:picLocks noChangeAspect="1"/>
            </p:cNvPicPr>
            <p:nvPr/>
          </p:nvPicPr>
          <p:blipFill>
            <a:blip r:embed="rId7"/>
            <a:stretch>
              <a:fillRect/>
            </a:stretch>
          </p:blipFill>
          <p:spPr>
            <a:xfrm>
              <a:off x="8488301" y="2565986"/>
              <a:ext cx="315974" cy="413197"/>
            </a:xfrm>
            <a:prstGeom prst="rect">
              <a:avLst/>
            </a:prstGeom>
          </p:spPr>
        </p:pic>
        <p:pic>
          <p:nvPicPr>
            <p:cNvPr id="37" name="圖片 36">
              <a:extLst>
                <a:ext uri="{FF2B5EF4-FFF2-40B4-BE49-F238E27FC236}">
                  <a16:creationId xmlns:a16="http://schemas.microsoft.com/office/drawing/2014/main" id="{A837DA9B-7B22-2979-EFAB-2D21BBD96396}"/>
                </a:ext>
              </a:extLst>
            </p:cNvPr>
            <p:cNvPicPr>
              <a:picLocks noChangeAspect="1"/>
            </p:cNvPicPr>
            <p:nvPr/>
          </p:nvPicPr>
          <p:blipFill>
            <a:blip r:embed="rId8"/>
            <a:stretch>
              <a:fillRect/>
            </a:stretch>
          </p:blipFill>
          <p:spPr>
            <a:xfrm>
              <a:off x="9206557" y="2559246"/>
              <a:ext cx="127944" cy="205384"/>
            </a:xfrm>
            <a:prstGeom prst="rect">
              <a:avLst/>
            </a:prstGeom>
          </p:spPr>
        </p:pic>
      </p:grpSp>
      <p:grpSp>
        <p:nvGrpSpPr>
          <p:cNvPr id="46" name="群組 45">
            <a:extLst>
              <a:ext uri="{FF2B5EF4-FFF2-40B4-BE49-F238E27FC236}">
                <a16:creationId xmlns:a16="http://schemas.microsoft.com/office/drawing/2014/main" id="{FFF1CCD1-9ABC-8C51-0930-3E66B2064F4F}"/>
              </a:ext>
            </a:extLst>
          </p:cNvPr>
          <p:cNvGrpSpPr/>
          <p:nvPr/>
        </p:nvGrpSpPr>
        <p:grpSpPr>
          <a:xfrm>
            <a:off x="6614523" y="2193314"/>
            <a:ext cx="3943369" cy="1620000"/>
            <a:chOff x="5325184" y="3336199"/>
            <a:chExt cx="4556882" cy="1968666"/>
          </a:xfrm>
        </p:grpSpPr>
        <p:pic>
          <p:nvPicPr>
            <p:cNvPr id="32" name="圖片 31">
              <a:extLst>
                <a:ext uri="{FF2B5EF4-FFF2-40B4-BE49-F238E27FC236}">
                  <a16:creationId xmlns:a16="http://schemas.microsoft.com/office/drawing/2014/main" id="{A45D2CB6-C2FF-F9D8-5898-20CB26001F80}"/>
                </a:ext>
              </a:extLst>
            </p:cNvPr>
            <p:cNvPicPr>
              <a:picLocks noChangeAspect="1"/>
            </p:cNvPicPr>
            <p:nvPr/>
          </p:nvPicPr>
          <p:blipFill>
            <a:blip r:embed="rId9"/>
            <a:stretch>
              <a:fillRect/>
            </a:stretch>
          </p:blipFill>
          <p:spPr>
            <a:xfrm>
              <a:off x="5325184" y="3336199"/>
              <a:ext cx="4556882" cy="1968666"/>
            </a:xfrm>
            <a:prstGeom prst="rect">
              <a:avLst/>
            </a:prstGeom>
          </p:spPr>
        </p:pic>
        <p:pic>
          <p:nvPicPr>
            <p:cNvPr id="40" name="圖片 39">
              <a:extLst>
                <a:ext uri="{FF2B5EF4-FFF2-40B4-BE49-F238E27FC236}">
                  <a16:creationId xmlns:a16="http://schemas.microsoft.com/office/drawing/2014/main" id="{3D532AD8-16BE-932D-8AAD-4F97A7682E7E}"/>
                </a:ext>
              </a:extLst>
            </p:cNvPr>
            <p:cNvPicPr>
              <a:picLocks noChangeAspect="1"/>
            </p:cNvPicPr>
            <p:nvPr/>
          </p:nvPicPr>
          <p:blipFill>
            <a:blip r:embed="rId10"/>
            <a:stretch>
              <a:fillRect/>
            </a:stretch>
          </p:blipFill>
          <p:spPr>
            <a:xfrm>
              <a:off x="8883566" y="3936589"/>
              <a:ext cx="303939" cy="270696"/>
            </a:xfrm>
            <a:prstGeom prst="rect">
              <a:avLst/>
            </a:prstGeom>
          </p:spPr>
        </p:pic>
        <p:pic>
          <p:nvPicPr>
            <p:cNvPr id="45" name="圖片 44">
              <a:extLst>
                <a:ext uri="{FF2B5EF4-FFF2-40B4-BE49-F238E27FC236}">
                  <a16:creationId xmlns:a16="http://schemas.microsoft.com/office/drawing/2014/main" id="{770248E7-A2DF-9869-9890-87F1F41252D2}"/>
                </a:ext>
              </a:extLst>
            </p:cNvPr>
            <p:cNvPicPr>
              <a:picLocks noChangeAspect="1"/>
            </p:cNvPicPr>
            <p:nvPr/>
          </p:nvPicPr>
          <p:blipFill>
            <a:blip r:embed="rId11"/>
            <a:stretch>
              <a:fillRect/>
            </a:stretch>
          </p:blipFill>
          <p:spPr>
            <a:xfrm>
              <a:off x="8883566" y="4450981"/>
              <a:ext cx="272273" cy="274794"/>
            </a:xfrm>
            <a:prstGeom prst="rect">
              <a:avLst/>
            </a:prstGeom>
          </p:spPr>
        </p:pic>
      </p:grpSp>
      <p:grpSp>
        <p:nvGrpSpPr>
          <p:cNvPr id="58" name="群組 57">
            <a:extLst>
              <a:ext uri="{FF2B5EF4-FFF2-40B4-BE49-F238E27FC236}">
                <a16:creationId xmlns:a16="http://schemas.microsoft.com/office/drawing/2014/main" id="{9D1B025F-CA99-D330-DC61-3D0AA21BFD14}"/>
              </a:ext>
            </a:extLst>
          </p:cNvPr>
          <p:cNvGrpSpPr/>
          <p:nvPr/>
        </p:nvGrpSpPr>
        <p:grpSpPr>
          <a:xfrm>
            <a:off x="6326065" y="4013849"/>
            <a:ext cx="4666330" cy="2327931"/>
            <a:chOff x="1289340" y="1021895"/>
            <a:chExt cx="9049797" cy="4473237"/>
          </a:xfrm>
        </p:grpSpPr>
        <p:pic>
          <p:nvPicPr>
            <p:cNvPr id="48" name="圖片 47">
              <a:extLst>
                <a:ext uri="{FF2B5EF4-FFF2-40B4-BE49-F238E27FC236}">
                  <a16:creationId xmlns:a16="http://schemas.microsoft.com/office/drawing/2014/main" id="{66D26A59-AC55-03E5-C7B7-F57DC3FA9F1D}"/>
                </a:ext>
              </a:extLst>
            </p:cNvPr>
            <p:cNvPicPr>
              <a:picLocks noChangeAspect="1"/>
            </p:cNvPicPr>
            <p:nvPr/>
          </p:nvPicPr>
          <p:blipFill>
            <a:blip r:embed="rId12"/>
            <a:stretch>
              <a:fillRect/>
            </a:stretch>
          </p:blipFill>
          <p:spPr>
            <a:xfrm>
              <a:off x="1289340" y="1021895"/>
              <a:ext cx="9049797" cy="4473237"/>
            </a:xfrm>
            <a:prstGeom prst="rect">
              <a:avLst/>
            </a:prstGeom>
          </p:spPr>
        </p:pic>
        <p:pic>
          <p:nvPicPr>
            <p:cNvPr id="52" name="圖片 51">
              <a:extLst>
                <a:ext uri="{FF2B5EF4-FFF2-40B4-BE49-F238E27FC236}">
                  <a16:creationId xmlns:a16="http://schemas.microsoft.com/office/drawing/2014/main" id="{3A39FCE2-9463-A277-86A3-D47FE1B130F1}"/>
                </a:ext>
              </a:extLst>
            </p:cNvPr>
            <p:cNvPicPr>
              <a:picLocks noChangeAspect="1"/>
            </p:cNvPicPr>
            <p:nvPr/>
          </p:nvPicPr>
          <p:blipFill>
            <a:blip r:embed="rId13"/>
            <a:stretch>
              <a:fillRect/>
            </a:stretch>
          </p:blipFill>
          <p:spPr>
            <a:xfrm>
              <a:off x="5325184" y="3032257"/>
              <a:ext cx="320026" cy="301739"/>
            </a:xfrm>
            <a:prstGeom prst="rect">
              <a:avLst/>
            </a:prstGeom>
          </p:spPr>
        </p:pic>
        <p:pic>
          <p:nvPicPr>
            <p:cNvPr id="57" name="圖片 56">
              <a:extLst>
                <a:ext uri="{FF2B5EF4-FFF2-40B4-BE49-F238E27FC236}">
                  <a16:creationId xmlns:a16="http://schemas.microsoft.com/office/drawing/2014/main" id="{F5B5198D-4E08-B2FF-38B2-335E015A6F92}"/>
                </a:ext>
              </a:extLst>
            </p:cNvPr>
            <p:cNvPicPr>
              <a:picLocks noChangeAspect="1"/>
            </p:cNvPicPr>
            <p:nvPr/>
          </p:nvPicPr>
          <p:blipFill>
            <a:blip r:embed="rId14"/>
            <a:stretch>
              <a:fillRect/>
            </a:stretch>
          </p:blipFill>
          <p:spPr>
            <a:xfrm>
              <a:off x="5306039" y="2321280"/>
              <a:ext cx="315974" cy="320836"/>
            </a:xfrm>
            <a:prstGeom prst="rect">
              <a:avLst/>
            </a:prstGeom>
          </p:spPr>
        </p:pic>
      </p:grpSp>
      <p:pic>
        <p:nvPicPr>
          <p:cNvPr id="60" name="圖片 59">
            <a:extLst>
              <a:ext uri="{FF2B5EF4-FFF2-40B4-BE49-F238E27FC236}">
                <a16:creationId xmlns:a16="http://schemas.microsoft.com/office/drawing/2014/main" id="{F8C7A0D1-E197-47C0-3BFC-6AF02CA18D92}"/>
              </a:ext>
            </a:extLst>
          </p:cNvPr>
          <p:cNvPicPr>
            <a:picLocks noChangeAspect="1"/>
          </p:cNvPicPr>
          <p:nvPr/>
        </p:nvPicPr>
        <p:blipFill>
          <a:blip r:embed="rId15"/>
          <a:srcRect l="5226" r="85567"/>
          <a:stretch/>
        </p:blipFill>
        <p:spPr>
          <a:xfrm>
            <a:off x="10780691" y="3791259"/>
            <a:ext cx="506165" cy="2537618"/>
          </a:xfrm>
          <a:prstGeom prst="rect">
            <a:avLst/>
          </a:prstGeom>
        </p:spPr>
      </p:pic>
    </p:spTree>
    <p:extLst>
      <p:ext uri="{BB962C8B-B14F-4D97-AF65-F5344CB8AC3E}">
        <p14:creationId xmlns:p14="http://schemas.microsoft.com/office/powerpoint/2010/main" val="2288579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178BE4-DE81-ECAF-48F1-652E23C23E3E}"/>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45B11D11-B5E9-66F4-F1FA-C8D7622A95E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34968F2-1982-FD09-29CA-731BBDBCABC7}"/>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53B0464E-BBC7-BFFE-50DF-4F7CF3838C45}"/>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3FCBF47-E425-72F8-05AE-3C2C6EAD666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D2275349-0543-C548-F713-7957A1B5D83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37</a:t>
            </a:r>
          </a:p>
        </p:txBody>
      </p:sp>
      <p:pic>
        <p:nvPicPr>
          <p:cNvPr id="6" name="圖片 5">
            <a:extLst>
              <a:ext uri="{FF2B5EF4-FFF2-40B4-BE49-F238E27FC236}">
                <a16:creationId xmlns:a16="http://schemas.microsoft.com/office/drawing/2014/main" id="{3E2B2AA1-2514-5521-CC74-A1D1BCE8B323}"/>
              </a:ext>
            </a:extLst>
          </p:cNvPr>
          <p:cNvPicPr>
            <a:picLocks noChangeAspect="1"/>
          </p:cNvPicPr>
          <p:nvPr/>
        </p:nvPicPr>
        <p:blipFill>
          <a:blip r:embed="rId3"/>
          <a:stretch>
            <a:fillRect/>
          </a:stretch>
        </p:blipFill>
        <p:spPr>
          <a:xfrm>
            <a:off x="580830" y="719475"/>
            <a:ext cx="5916669" cy="2460278"/>
          </a:xfrm>
          <a:prstGeom prst="rect">
            <a:avLst/>
          </a:prstGeom>
        </p:spPr>
      </p:pic>
      <p:pic>
        <p:nvPicPr>
          <p:cNvPr id="8" name="圖片 7">
            <a:extLst>
              <a:ext uri="{FF2B5EF4-FFF2-40B4-BE49-F238E27FC236}">
                <a16:creationId xmlns:a16="http://schemas.microsoft.com/office/drawing/2014/main" id="{AB1D82BC-623D-5492-E9A2-89509DA1492E}"/>
              </a:ext>
            </a:extLst>
          </p:cNvPr>
          <p:cNvPicPr>
            <a:picLocks noChangeAspect="1"/>
          </p:cNvPicPr>
          <p:nvPr/>
        </p:nvPicPr>
        <p:blipFill>
          <a:blip r:embed="rId4"/>
          <a:stretch>
            <a:fillRect/>
          </a:stretch>
        </p:blipFill>
        <p:spPr>
          <a:xfrm>
            <a:off x="665959" y="3320678"/>
            <a:ext cx="5776601" cy="2171563"/>
          </a:xfrm>
          <a:prstGeom prst="rect">
            <a:avLst/>
          </a:prstGeom>
        </p:spPr>
      </p:pic>
      <p:pic>
        <p:nvPicPr>
          <p:cNvPr id="12" name="圖片 11">
            <a:extLst>
              <a:ext uri="{FF2B5EF4-FFF2-40B4-BE49-F238E27FC236}">
                <a16:creationId xmlns:a16="http://schemas.microsoft.com/office/drawing/2014/main" id="{0ACF873D-27FD-395D-28C3-87CCBE727862}"/>
              </a:ext>
            </a:extLst>
          </p:cNvPr>
          <p:cNvPicPr>
            <a:picLocks noChangeAspect="1"/>
          </p:cNvPicPr>
          <p:nvPr/>
        </p:nvPicPr>
        <p:blipFill>
          <a:blip r:embed="rId5"/>
          <a:stretch>
            <a:fillRect/>
          </a:stretch>
        </p:blipFill>
        <p:spPr>
          <a:xfrm>
            <a:off x="665959" y="5492241"/>
            <a:ext cx="5407375" cy="1116908"/>
          </a:xfrm>
          <a:prstGeom prst="rect">
            <a:avLst/>
          </a:prstGeom>
        </p:spPr>
      </p:pic>
      <p:pic>
        <p:nvPicPr>
          <p:cNvPr id="16" name="圖片 15">
            <a:extLst>
              <a:ext uri="{FF2B5EF4-FFF2-40B4-BE49-F238E27FC236}">
                <a16:creationId xmlns:a16="http://schemas.microsoft.com/office/drawing/2014/main" id="{9E9F87ED-BAF3-8499-FB6F-AB58F5181999}"/>
              </a:ext>
            </a:extLst>
          </p:cNvPr>
          <p:cNvPicPr>
            <a:picLocks noChangeAspect="1"/>
          </p:cNvPicPr>
          <p:nvPr/>
        </p:nvPicPr>
        <p:blipFill>
          <a:blip r:embed="rId6"/>
          <a:stretch>
            <a:fillRect/>
          </a:stretch>
        </p:blipFill>
        <p:spPr>
          <a:xfrm>
            <a:off x="6841112" y="1076655"/>
            <a:ext cx="4167041" cy="1325298"/>
          </a:xfrm>
          <a:prstGeom prst="rect">
            <a:avLst/>
          </a:prstGeom>
        </p:spPr>
      </p:pic>
      <p:pic>
        <p:nvPicPr>
          <p:cNvPr id="18" name="圖片 17">
            <a:extLst>
              <a:ext uri="{FF2B5EF4-FFF2-40B4-BE49-F238E27FC236}">
                <a16:creationId xmlns:a16="http://schemas.microsoft.com/office/drawing/2014/main" id="{0406DA44-1320-9532-1FBB-3332A3DF0881}"/>
              </a:ext>
            </a:extLst>
          </p:cNvPr>
          <p:cNvPicPr>
            <a:picLocks noChangeAspect="1"/>
          </p:cNvPicPr>
          <p:nvPr/>
        </p:nvPicPr>
        <p:blipFill>
          <a:blip r:embed="rId7"/>
          <a:stretch>
            <a:fillRect/>
          </a:stretch>
        </p:blipFill>
        <p:spPr>
          <a:xfrm>
            <a:off x="6260415" y="2850069"/>
            <a:ext cx="5827544" cy="578931"/>
          </a:xfrm>
          <a:prstGeom prst="rect">
            <a:avLst/>
          </a:prstGeom>
        </p:spPr>
      </p:pic>
      <p:pic>
        <p:nvPicPr>
          <p:cNvPr id="20" name="圖片 19">
            <a:extLst>
              <a:ext uri="{FF2B5EF4-FFF2-40B4-BE49-F238E27FC236}">
                <a16:creationId xmlns:a16="http://schemas.microsoft.com/office/drawing/2014/main" id="{6411E843-772F-F178-8ABD-719F1EF75DEA}"/>
              </a:ext>
            </a:extLst>
          </p:cNvPr>
          <p:cNvPicPr>
            <a:picLocks noChangeAspect="1"/>
          </p:cNvPicPr>
          <p:nvPr/>
        </p:nvPicPr>
        <p:blipFill>
          <a:blip r:embed="rId8"/>
          <a:stretch>
            <a:fillRect/>
          </a:stretch>
        </p:blipFill>
        <p:spPr>
          <a:xfrm>
            <a:off x="6841112" y="3877116"/>
            <a:ext cx="4017491" cy="1021189"/>
          </a:xfrm>
          <a:prstGeom prst="rect">
            <a:avLst/>
          </a:prstGeom>
        </p:spPr>
      </p:pic>
      <p:pic>
        <p:nvPicPr>
          <p:cNvPr id="7" name="圖片 6">
            <a:extLst>
              <a:ext uri="{FF2B5EF4-FFF2-40B4-BE49-F238E27FC236}">
                <a16:creationId xmlns:a16="http://schemas.microsoft.com/office/drawing/2014/main" id="{CE303236-78CB-32A6-8AB4-BA2D33E4DFDE}"/>
              </a:ext>
            </a:extLst>
          </p:cNvPr>
          <p:cNvPicPr>
            <a:picLocks noChangeAspect="1"/>
          </p:cNvPicPr>
          <p:nvPr/>
        </p:nvPicPr>
        <p:blipFill>
          <a:blip r:embed="rId9"/>
          <a:stretch>
            <a:fillRect/>
          </a:stretch>
        </p:blipFill>
        <p:spPr>
          <a:xfrm>
            <a:off x="3155670" y="1630339"/>
            <a:ext cx="349529" cy="718211"/>
          </a:xfrm>
          <a:prstGeom prst="rect">
            <a:avLst/>
          </a:prstGeom>
        </p:spPr>
      </p:pic>
    </p:spTree>
    <p:extLst>
      <p:ext uri="{BB962C8B-B14F-4D97-AF65-F5344CB8AC3E}">
        <p14:creationId xmlns:p14="http://schemas.microsoft.com/office/powerpoint/2010/main" val="1929689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A9B7FF-5848-5C35-EDF4-D1D1B3DB89B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8ACA12B-7102-9CE2-98CE-A0C7604BFD4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84837B80-58C8-69C7-9971-4E36EAFC0321}"/>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35438857-8FC3-742D-5B45-55BF4DDF36B2}"/>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61C9D01-3BE5-E5B6-E965-ADED8DAC28C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71ACAAD-F6DC-6F11-BF40-B930C36CFA0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38</a:t>
            </a:r>
          </a:p>
        </p:txBody>
      </p:sp>
      <p:pic>
        <p:nvPicPr>
          <p:cNvPr id="4" name="圖片 3">
            <a:extLst>
              <a:ext uri="{FF2B5EF4-FFF2-40B4-BE49-F238E27FC236}">
                <a16:creationId xmlns:a16="http://schemas.microsoft.com/office/drawing/2014/main" id="{0137E67A-4938-F029-71AB-93B9FD61DF8A}"/>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492DD975-57E6-EBB3-CE84-38A14CF0209C}"/>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7954F6A6-5FAF-21B2-C4A3-B0EFD96C13E1}"/>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C0AB7795-BFD9-EA6F-719B-D3D6927648E7}"/>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526EB952-2AE9-E1E7-CAC3-DD44DAC2E57B}"/>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7677C761-56CA-ECD5-27F8-0430B5C79A82}"/>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5E5C65B4-C4C0-B907-BCA6-840A16631A71}"/>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782923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F555F-4C55-2673-35DF-329F6FFF567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3E0EDB92-2CFE-4C98-FAF9-1EF5A845DE1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FE333D6-FB18-2EAF-40A4-667B52ADA21F}"/>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7E024AC9-0C05-CCB0-B163-9E4D04927AEE}"/>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348ACF8-46D2-379E-EDE7-85803942E6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9DDB0E7-0424-E29F-EB20-ECF19CFF4C0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39</a:t>
            </a:r>
          </a:p>
        </p:txBody>
      </p:sp>
      <p:pic>
        <p:nvPicPr>
          <p:cNvPr id="4" name="圖片 3">
            <a:extLst>
              <a:ext uri="{FF2B5EF4-FFF2-40B4-BE49-F238E27FC236}">
                <a16:creationId xmlns:a16="http://schemas.microsoft.com/office/drawing/2014/main" id="{05A6A8D9-0A1B-7B18-D6B5-93F6C089C65C}"/>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BA3A39C2-E055-4E3B-7BAD-BDF0D95FF189}"/>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65499013-066F-CF49-947E-DF53025AD8AB}"/>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F63B3173-A2B7-C70A-B97F-BB84CB64A021}"/>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22F6FD8C-8AE1-55B9-BD03-9EDDD357CEC5}"/>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E3304DF2-653D-2E56-558B-B61852340E29}"/>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CAE6C5A0-34A6-6483-9703-F22FE8FBA872}"/>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437032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14369" cy="400110"/>
            <a:chOff x="568442" y="319364"/>
            <a:chExt cx="2414369"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168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aphicFrame>
        <p:nvGraphicFramePr>
          <p:cNvPr id="5" name="物件 4">
            <a:extLst>
              <a:ext uri="{FF2B5EF4-FFF2-40B4-BE49-F238E27FC236}">
                <a16:creationId xmlns:a16="http://schemas.microsoft.com/office/drawing/2014/main" id="{F94EDDB6-4EA9-4132-A38D-45D8D9B609FC}"/>
              </a:ext>
            </a:extLst>
          </p:cNvPr>
          <p:cNvGraphicFramePr>
            <a:graphicFrameLocks noChangeAspect="1"/>
          </p:cNvGraphicFramePr>
          <p:nvPr>
            <p:extLst>
              <p:ext uri="{D42A27DB-BD31-4B8C-83A1-F6EECF244321}">
                <p14:modId xmlns:p14="http://schemas.microsoft.com/office/powerpoint/2010/main" val="4099634392"/>
              </p:ext>
            </p:extLst>
          </p:nvPr>
        </p:nvGraphicFramePr>
        <p:xfrm>
          <a:off x="1403350" y="1322388"/>
          <a:ext cx="9048750" cy="3754437"/>
        </p:xfrm>
        <a:graphic>
          <a:graphicData uri="http://schemas.openxmlformats.org/presentationml/2006/ole">
            <mc:AlternateContent xmlns:mc="http://schemas.openxmlformats.org/markup-compatibility/2006">
              <mc:Choice xmlns:v="urn:schemas-microsoft-com:vml" Requires="v">
                <p:oleObj name="Visio" r:id="rId3" imgW="12763428" imgH="5295720" progId="Visio.Drawing.15">
                  <p:embed/>
                </p:oleObj>
              </mc:Choice>
              <mc:Fallback>
                <p:oleObj name="Visio" r:id="rId3" imgW="12763428" imgH="5295720" progId="Visio.Drawing.15">
                  <p:embed/>
                  <p:pic>
                    <p:nvPicPr>
                      <p:cNvPr id="0" name=""/>
                      <p:cNvPicPr/>
                      <p:nvPr/>
                    </p:nvPicPr>
                    <p:blipFill>
                      <a:blip r:embed="rId4"/>
                      <a:stretch>
                        <a:fillRect/>
                      </a:stretch>
                    </p:blipFill>
                    <p:spPr>
                      <a:xfrm>
                        <a:off x="1403350" y="1322388"/>
                        <a:ext cx="9048750" cy="3754437"/>
                      </a:xfrm>
                      <a:prstGeom prst="rect">
                        <a:avLst/>
                      </a:prstGeom>
                    </p:spPr>
                  </p:pic>
                </p:oleObj>
              </mc:Fallback>
            </mc:AlternateContent>
          </a:graphicData>
        </a:graphic>
      </p:graphicFrame>
    </p:spTree>
    <p:extLst>
      <p:ext uri="{BB962C8B-B14F-4D97-AF65-F5344CB8AC3E}">
        <p14:creationId xmlns:p14="http://schemas.microsoft.com/office/powerpoint/2010/main" val="9987591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4AE7F3-0EB6-D10C-6452-88F139BA2E7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D0C7BF65-5FB8-5886-6B5A-8F31F269264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6A09B19-F51B-77EF-BA18-2306F28154EC}"/>
              </a:ext>
            </a:extLst>
          </p:cNvPr>
          <p:cNvGrpSpPr/>
          <p:nvPr/>
        </p:nvGrpSpPr>
        <p:grpSpPr>
          <a:xfrm>
            <a:off x="568443" y="319365"/>
            <a:ext cx="2445595" cy="400110"/>
            <a:chOff x="568442" y="319364"/>
            <a:chExt cx="2445595" cy="400111"/>
          </a:xfrm>
        </p:grpSpPr>
        <p:sp>
          <p:nvSpPr>
            <p:cNvPr id="55" name="文本框 23">
              <a:extLst>
                <a:ext uri="{FF2B5EF4-FFF2-40B4-BE49-F238E27FC236}">
                  <a16:creationId xmlns:a16="http://schemas.microsoft.com/office/drawing/2014/main" id="{9C0D2A08-2789-6B9E-8B85-698E8D63653D}"/>
                </a:ext>
              </a:extLst>
            </p:cNvPr>
            <p:cNvSpPr txBox="1"/>
            <p:nvPr/>
          </p:nvSpPr>
          <p:spPr>
            <a:xfrm>
              <a:off x="665958" y="319364"/>
              <a:ext cx="23480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RTL simulation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6EBB0C-7250-94D4-6492-3DC21D32891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308903AC-A831-88D3-353B-93800BB8510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41</a:t>
            </a:r>
          </a:p>
        </p:txBody>
      </p:sp>
      <p:pic>
        <p:nvPicPr>
          <p:cNvPr id="4" name="圖片 3">
            <a:extLst>
              <a:ext uri="{FF2B5EF4-FFF2-40B4-BE49-F238E27FC236}">
                <a16:creationId xmlns:a16="http://schemas.microsoft.com/office/drawing/2014/main" id="{DFA7300B-5761-FA06-6F28-A730B52D98DB}"/>
              </a:ext>
            </a:extLst>
          </p:cNvPr>
          <p:cNvPicPr>
            <a:picLocks noChangeAspect="1"/>
          </p:cNvPicPr>
          <p:nvPr/>
        </p:nvPicPr>
        <p:blipFill>
          <a:blip r:embed="rId3"/>
          <a:srcRect b="56224"/>
          <a:stretch/>
        </p:blipFill>
        <p:spPr>
          <a:xfrm>
            <a:off x="720899" y="779088"/>
            <a:ext cx="10274204" cy="848990"/>
          </a:xfrm>
          <a:prstGeom prst="rect">
            <a:avLst/>
          </a:prstGeom>
        </p:spPr>
      </p:pic>
      <p:pic>
        <p:nvPicPr>
          <p:cNvPr id="9" name="圖片 8">
            <a:extLst>
              <a:ext uri="{FF2B5EF4-FFF2-40B4-BE49-F238E27FC236}">
                <a16:creationId xmlns:a16="http://schemas.microsoft.com/office/drawing/2014/main" id="{420DBD7B-7149-A5DB-36BA-593EA4E3FFE1}"/>
              </a:ext>
            </a:extLst>
          </p:cNvPr>
          <p:cNvPicPr>
            <a:picLocks noChangeAspect="1"/>
          </p:cNvPicPr>
          <p:nvPr/>
        </p:nvPicPr>
        <p:blipFill>
          <a:blip r:embed="rId4"/>
          <a:stretch>
            <a:fillRect/>
          </a:stretch>
        </p:blipFill>
        <p:spPr>
          <a:xfrm>
            <a:off x="720898" y="2946622"/>
            <a:ext cx="7602011" cy="1648055"/>
          </a:xfrm>
          <a:prstGeom prst="rect">
            <a:avLst/>
          </a:prstGeom>
        </p:spPr>
      </p:pic>
      <p:pic>
        <p:nvPicPr>
          <p:cNvPr id="3" name="圖片 2">
            <a:extLst>
              <a:ext uri="{FF2B5EF4-FFF2-40B4-BE49-F238E27FC236}">
                <a16:creationId xmlns:a16="http://schemas.microsoft.com/office/drawing/2014/main" id="{5A794CDA-329E-77BE-9DEB-CD326CE35184}"/>
              </a:ext>
            </a:extLst>
          </p:cNvPr>
          <p:cNvPicPr>
            <a:picLocks noChangeAspect="1"/>
          </p:cNvPicPr>
          <p:nvPr/>
        </p:nvPicPr>
        <p:blipFill>
          <a:blip r:embed="rId3"/>
          <a:srcRect t="51965"/>
          <a:stretch/>
        </p:blipFill>
        <p:spPr>
          <a:xfrm>
            <a:off x="720899" y="1628078"/>
            <a:ext cx="10274204" cy="931590"/>
          </a:xfrm>
          <a:prstGeom prst="rect">
            <a:avLst/>
          </a:prstGeom>
        </p:spPr>
      </p:pic>
      <p:pic>
        <p:nvPicPr>
          <p:cNvPr id="6" name="圖片 5">
            <a:extLst>
              <a:ext uri="{FF2B5EF4-FFF2-40B4-BE49-F238E27FC236}">
                <a16:creationId xmlns:a16="http://schemas.microsoft.com/office/drawing/2014/main" id="{A74CF027-1B72-47DB-E8D0-8A31C49EB070}"/>
              </a:ext>
            </a:extLst>
          </p:cNvPr>
          <p:cNvPicPr>
            <a:picLocks noChangeAspect="1"/>
          </p:cNvPicPr>
          <p:nvPr/>
        </p:nvPicPr>
        <p:blipFill>
          <a:blip r:embed="rId5"/>
          <a:stretch>
            <a:fillRect/>
          </a:stretch>
        </p:blipFill>
        <p:spPr>
          <a:xfrm>
            <a:off x="780113" y="4853805"/>
            <a:ext cx="4467849" cy="1819529"/>
          </a:xfrm>
          <a:prstGeom prst="rect">
            <a:avLst/>
          </a:prstGeom>
        </p:spPr>
      </p:pic>
    </p:spTree>
    <p:extLst>
      <p:ext uri="{BB962C8B-B14F-4D97-AF65-F5344CB8AC3E}">
        <p14:creationId xmlns:p14="http://schemas.microsoft.com/office/powerpoint/2010/main" val="30122822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607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A5E0765-D2D7-D887-A250-08E1EF4639E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96F4B7A7-6733-2937-16F2-0A86721B97B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43</a:t>
            </a:r>
          </a:p>
        </p:txBody>
      </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175223421"/>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100823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233A8C-4845-91BE-CDC2-D5AC0098DAB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79E767C8-E4D8-6F52-2120-691014DB46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14CDE4C5-6B77-0D2B-7BDD-27F761A298EC}"/>
              </a:ext>
            </a:extLst>
          </p:cNvPr>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D43A301D-8281-60A0-CF2F-14230E958BB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3EC6A57-3ADA-5FB8-F638-56D44FAF762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9E1FB9B6-6DA8-E24F-FD74-750C5BC7EAB8}"/>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A33F2080-71D4-D584-1AF1-A0AF9D33B491}"/>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611F717A-595D-EF89-DC08-B339AE1D00B9}"/>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6463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en-US" altLang="zh-TW" dirty="0"/>
              <a:t>D</a:t>
            </a: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8714131" cy="5632311"/>
          </a:xfrm>
          <a:prstGeom prst="rect">
            <a:avLst/>
          </a:prstGeom>
        </p:spPr>
        <p:txBody>
          <a:bodyPr wrap="square">
            <a:spAutoFit/>
          </a:bodyPr>
          <a:lstStyle/>
          <a:p>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[2]</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r>
              <a:rPr lang="en-US" altLang="zh-TW" dirty="0"/>
              <a:t> </a:t>
            </a:r>
          </a:p>
          <a:p>
            <a:r>
              <a:rPr lang="en-US" altLang="zh-TW" dirty="0">
                <a:latin typeface="Times New Roman" panose="02020603050405020304" pitchFamily="18" charset="0"/>
                <a:cs typeface="Times New Roman" panose="02020603050405020304" pitchFamily="18" charset="0"/>
              </a:rPr>
              <a:t>[3]</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 Complete Beginner Guide to the Number Theoretic Transform (NTT)," 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[5] Ortega L., K. D., &amp; Dominguez Perez, L. J. (2021).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2021 IEEE 12th Annual Ubiquitous Computing, Electronics &amp;amp; Mobile Communication Conference (UEMCON), 0178–0183. http://dx.doi.org/10.1109/uemcon53757.2021.9666622</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[6] Nguyen, T.-H., Kieu-Do-Nguyen, B., Pham, C.-K., &amp; Hoang, T.-T. (2024).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IEEE Access, 12, 34918–34930. https://doi.org/10.1109/access.2024.3371581</a:t>
            </a:r>
          </a:p>
        </p:txBody>
      </p:sp>
    </p:spTree>
    <p:extLst>
      <p:ext uri="{BB962C8B-B14F-4D97-AF65-F5344CB8AC3E}">
        <p14:creationId xmlns:p14="http://schemas.microsoft.com/office/powerpoint/2010/main" val="35584395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Tree>
    <p:extLst>
      <p:ext uri="{BB962C8B-B14F-4D97-AF65-F5344CB8AC3E}">
        <p14:creationId xmlns:p14="http://schemas.microsoft.com/office/powerpoint/2010/main" val="3957496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m:t>
                      </m:r>
                      <m:r>
                        <a:rPr lang="en-US" altLang="zh-TW" i="1">
                          <a:latin typeface="Cambria Math" panose="02040503050406030204" pitchFamily="18" charset="0"/>
                        </a:rPr>
                        <m:t>0</m:t>
                      </m:r>
                      <m:r>
                        <a:rPr lang="en-US" altLang="zh-TW" i="1">
                          <a:latin typeface="Cambria Math" panose="02040503050406030204" pitchFamily="18" charset="0"/>
                        </a:rPr>
                        <m:t>)^(</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1</m:t>
                      </m:r>
                      <m:r>
                        <a:rPr lang="en-US" altLang="zh-TW" i="1">
                          <a:latin typeface="Cambria Math" panose="02040503050406030204" pitchFamily="18" charset="0"/>
                        </a:rPr>
                        <m:t>)</m:t>
                      </m:r>
                      <m:r>
                        <a:rPr lang="en-US" altLang="zh-TW" i="1">
                          <a:latin typeface="Cambria Math" panose="02040503050406030204" pitchFamily="18" charset="0"/>
                        </a:rPr>
                        <m:t>▒</m:t>
                      </m:r>
                      <m:r>
                        <a:rPr lang="en-US" altLang="zh-TW" i="1">
                          <a:latin typeface="Cambria Math" panose="02040503050406030204" pitchFamily="18" charset="0"/>
                        </a:rPr>
                        <m:t>〖</m:t>
                      </m:r>
                      <m:r>
                        <a:rPr lang="en-US" altLang="zh-TW" i="1">
                          <a:latin typeface="Cambria Math" panose="02040503050406030204" pitchFamily="18" charset="0"/>
                        </a:rPr>
                        <m:t>𝑥</m:t>
                      </m:r>
                      <m:r>
                        <a:rPr lang="en-US" altLang="zh-TW" i="1">
                          <a:latin typeface="Cambria Math" panose="02040503050406030204" pitchFamily="18" charset="0"/>
                        </a:rPr>
                        <m:t>(</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m:t>
                      </m:r>
                      <m:r>
                        <a:rPr lang="en-US" altLang="zh-TW" i="1">
                          <a:latin typeface="Cambria Math" panose="02040503050406030204" pitchFamily="18" charset="0"/>
                        </a:rPr>
                        <m:t>1</m:t>
                      </m:r>
                      <m:r>
                        <a:rPr lang="en-US" altLang="zh-TW" i="1">
                          <a:latin typeface="Cambria Math" panose="02040503050406030204" pitchFamily="18" charset="0"/>
                        </a:rPr>
                        <m:t>)</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endParaRPr lang="zh-TW" altLang="en-US" dirty="0">
              <a:latin typeface="Times New Roman" panose="02020603050405020304" pitchFamily="18" charset="0"/>
              <a:cs typeface="Times New Roman" panose="02020603050405020304" pitchFamily="18" charset="0"/>
            </a:endParaRPr>
          </a:p>
        </p:txBody>
      </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1723"/>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Defined a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Tree>
    <p:extLst>
      <p:ext uri="{BB962C8B-B14F-4D97-AF65-F5344CB8AC3E}">
        <p14:creationId xmlns:p14="http://schemas.microsoft.com/office/powerpoint/2010/main" val="2587627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a:t>
            </a:r>
            <a:endParaRPr lang="zh-CN" altLang="en-US" dirty="0"/>
          </a:p>
        </p:txBody>
      </p:sp>
      <p:grpSp>
        <p:nvGrpSpPr>
          <p:cNvPr id="54" name="组合 53"/>
          <p:cNvGrpSpPr/>
          <p:nvPr/>
        </p:nvGrpSpPr>
        <p:grpSpPr>
          <a:xfrm>
            <a:off x="568443" y="319365"/>
            <a:ext cx="2811529" cy="400110"/>
            <a:chOff x="568442" y="319364"/>
            <a:chExt cx="2811529" cy="400111"/>
          </a:xfrm>
        </p:grpSpPr>
        <p:sp>
          <p:nvSpPr>
            <p:cNvPr id="55" name="文本框 23"/>
            <p:cNvSpPr txBox="1"/>
            <p:nvPr/>
          </p:nvSpPr>
          <p:spPr>
            <a:xfrm>
              <a:off x="665958" y="319364"/>
              <a:ext cx="2714013" cy="400111"/>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Fiat-Shamir With Aborts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 </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 </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 ,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r>
                  <a:rPr lang="en-US" altLang="zh-TW" dirty="0">
                    <a:latin typeface="Times New Roman" panose="02020603050405020304" pitchFamily="18" charset="0"/>
                    <a:cs typeface="Times New Roman" panose="02020603050405020304" pitchFamily="18" charset="0"/>
                  </a:rPr>
                  <a:t>.</a:t>
                </a: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 </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b="-950"/>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860256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07</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Calculation 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1688890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=0 mod q.</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Tree>
    <p:extLst>
      <p:ext uri="{BB962C8B-B14F-4D97-AF65-F5344CB8AC3E}">
        <p14:creationId xmlns:p14="http://schemas.microsoft.com/office/powerpoint/2010/main" val="2673176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832624"/>
            <a:ext cx="7937513" cy="707886"/>
          </a:xfrm>
          <a:prstGeom prst="rect">
            <a:avLst/>
          </a:prstGeom>
        </p:spPr>
        <p:txBody>
          <a:bodyPr wrap="square" rtlCol="0">
            <a:spAutoFit/>
          </a:bodyPr>
          <a:lstStyle/>
          <a:p>
            <a:pPr algn="ctr"/>
            <a:r>
              <a:rPr lang="en-US" altLang="zh-TW" sz="4000" dirty="0">
                <a:latin typeface="Times New Roman" panose="02020603050405020304" pitchFamily="18" charset="0"/>
                <a:cs typeface="Times New Roman" panose="02020603050405020304" pitchFamily="18" charset="0"/>
              </a:rPr>
              <a:t>Algorithms</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6992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15225</TotalTime>
  <Words>4333</Words>
  <Application>Microsoft Office PowerPoint</Application>
  <PresentationFormat>寬螢幕</PresentationFormat>
  <Paragraphs>1121</Paragraphs>
  <Slides>47</Slides>
  <Notes>47</Notes>
  <HiddenSlides>2</HiddenSlides>
  <MMClips>0</MMClips>
  <ScaleCrop>false</ScaleCrop>
  <HeadingPairs>
    <vt:vector size="8" baseType="variant">
      <vt:variant>
        <vt:lpstr>使用字型</vt:lpstr>
      </vt:variant>
      <vt:variant>
        <vt:i4>8</vt:i4>
      </vt:variant>
      <vt:variant>
        <vt:lpstr>佈景主題</vt:lpstr>
      </vt:variant>
      <vt:variant>
        <vt:i4>1</vt:i4>
      </vt:variant>
      <vt:variant>
        <vt:lpstr>內嵌 OLE 伺服程式</vt:lpstr>
      </vt:variant>
      <vt:variant>
        <vt:i4>1</vt:i4>
      </vt:variant>
      <vt:variant>
        <vt:lpstr>投影片標題</vt:lpstr>
      </vt:variant>
      <vt:variant>
        <vt:i4>47</vt:i4>
      </vt:variant>
    </vt:vector>
  </HeadingPairs>
  <TitlesOfParts>
    <vt:vector size="57" baseType="lpstr">
      <vt:lpstr>微软雅黑</vt:lpstr>
      <vt:lpstr>汉仪丫丫体简</vt:lpstr>
      <vt:lpstr>微軟正黑體</vt:lpstr>
      <vt:lpstr>Arial</vt:lpstr>
      <vt:lpstr>Calibri</vt:lpstr>
      <vt:lpstr>Cambria Math</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199</cp:revision>
  <dcterms:created xsi:type="dcterms:W3CDTF">2015-05-05T08:02:14Z</dcterms:created>
  <dcterms:modified xsi:type="dcterms:W3CDTF">2024-11-18T18:57:18Z</dcterms:modified>
</cp:coreProperties>
</file>

<file path=docProps/thumbnail.jpeg>
</file>